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3"/>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296" r:id="rId84"/>
    <p:sldId id="380" r:id="rId85"/>
    <p:sldId id="381" r:id="rId86"/>
    <p:sldId id="382" r:id="rId87"/>
    <p:sldId id="300" r:id="rId88"/>
    <p:sldId id="299" r:id="rId89"/>
    <p:sldId id="297" r:id="rId90"/>
    <p:sldId id="384" r:id="rId91"/>
    <p:sldId id="298" r:id="rId9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1D1749-AB37-4211-AC60-9060D36E4F8F}" v="2" dt="2021-11-01T19:21:15.50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35" autoAdjust="0"/>
    <p:restoredTop sz="94660"/>
  </p:normalViewPr>
  <p:slideViewPr>
    <p:cSldViewPr snapToGrid="0">
      <p:cViewPr varScale="1">
        <p:scale>
          <a:sx n="43" d="100"/>
          <a:sy n="43" d="100"/>
        </p:scale>
        <p:origin x="120"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681D1749-AB37-4211-AC60-9060D36E4F8F}"/>
    <pc:docChg chg="modSld">
      <pc:chgData name="Arnold, Geoffrey" userId="84df3a83-fb20-4e73-a9fb-16fe3fc1bec7" providerId="ADAL" clId="{681D1749-AB37-4211-AC60-9060D36E4F8F}" dt="2021-11-01T19:21:02.537" v="0"/>
      <pc:docMkLst>
        <pc:docMk/>
      </pc:docMkLst>
      <pc:sldChg chg="modSp">
        <pc:chgData name="Arnold, Geoffrey" userId="84df3a83-fb20-4e73-a9fb-16fe3fc1bec7" providerId="ADAL" clId="{681D1749-AB37-4211-AC60-9060D36E4F8F}" dt="2021-11-01T19:21:02.537" v="0"/>
        <pc:sldMkLst>
          <pc:docMk/>
          <pc:sldMk cId="0" sldId="298"/>
        </pc:sldMkLst>
        <pc:spChg chg="mod">
          <ac:chgData name="Arnold, Geoffrey" userId="84df3a83-fb20-4e73-a9fb-16fe3fc1bec7" providerId="ADAL" clId="{681D1749-AB37-4211-AC60-9060D36E4F8F}" dt="2021-11-01T19:21:02.537" v="0"/>
          <ac:spMkLst>
            <pc:docMk/>
            <pc:sldMk cId="0" sldId="298"/>
            <ac:spMk id="497" creationId="{00000000-0000-0000-0000-000000000000}"/>
          </ac:spMkLst>
        </pc:spChg>
      </pc:sldChg>
    </pc:docChg>
  </pc:docChgLst>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130" name="font-awesome_4-6-3_users_256_0_d3d3d3_none.png" descr="font-awesome_4-6-3_users_256_0_d3d3d3_none.png"/>
          <p:cNvPicPr>
            <a:picLocks noChangeAspect="1"/>
          </p:cNvPicPr>
          <p:nvPr/>
        </p:nvPicPr>
        <p:blipFill>
          <a:blip r:embed="rId3"/>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4"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5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56"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6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8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6.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hyperlink" Target="https://shiny.rstudio.com/gallery/" TargetMode="Externa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8.xml"/><Relationship Id="rId4" Type="http://schemas.openxmlformats.org/officeDocument/2006/relationships/image" Target="../media/image24.tif"/></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1.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rstudio.github.io/shinythemes/"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hyperlink" Target="https://www.rstudio.com/" TargetMode="Externa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hyperlink" Target="https://github.com/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rforoperations2022"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shinyapps.io/"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RforOperations2022/Homework-1/" TargetMode="External"/><Relationship Id="rId2" Type="http://schemas.openxmlformats.org/officeDocument/2006/relationships/hyperlink" Target="https://github.com/rforoperations2019/Homework1" TargetMode="Externa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hyperlink" Target="https://github.com/RforOperations2021/Homework-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a:t>Reactive source: </a:t>
            </a:r>
            <a:r>
              <a:t>Typically, this is user input that comes through a browser interface</a:t>
            </a:r>
          </a:p>
          <a:p>
            <a:pPr marL="555097" indent="-555097" defTabSz="751205">
              <a:spcBef>
                <a:spcPts val="2700"/>
              </a:spcBef>
              <a:defRPr sz="5460"/>
            </a:pPr>
            <a:r>
              <a:rPr b="1"/>
              <a:t>Reactive endpoint: </a:t>
            </a:r>
            <a:r>
              <a:t>Something that appears in the user’s browser window, such as a plot or a table of values</a:t>
            </a:r>
          </a:p>
          <a:p>
            <a:pPr marL="555097" indent="-555097" defTabSz="751205">
              <a:spcBef>
                <a:spcPts val="2700"/>
              </a:spcBef>
              <a:defRPr sz="5460"/>
            </a:pPr>
            <a:endParaRPr/>
          </a:p>
          <a:p>
            <a:pPr marL="555097" indent="-555097" defTabSz="751205">
              <a:spcBef>
                <a:spcPts val="2700"/>
              </a:spcBef>
              <a:defRPr sz="5460"/>
            </a:pPr>
            <a:endParaRPr/>
          </a:p>
          <a:p>
            <a:pPr marL="555097" indent="-555097" defTabSz="751205">
              <a:spcBef>
                <a:spcPts val="2700"/>
              </a:spcBef>
              <a:defRPr sz="5460"/>
            </a:pPr>
            <a:r>
              <a:t>This is the built-in reactivity discussed in the previous section</a:t>
            </a:r>
          </a:p>
          <a:p>
            <a:pPr marL="555097" indent="-555097" defTabSz="751205">
              <a:spcBef>
                <a:spcPts val="2700"/>
              </a:spcBef>
              <a:defRPr sz="5460"/>
            </a:pPr>
            <a:r>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5917512" y="6002911"/>
            <a:ext cx="12548976" cy="48308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6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757140"/>
            <a:ext cx="22673172" cy="34246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t># Select which types of movies to plot</a:t>
            </a:r>
          </a:p>
          <a:p>
            <a:pPr algn="l">
              <a:defRPr sz="4000">
                <a:solidFill>
                  <a:srgbClr val="000000"/>
                </a:solidFill>
                <a:latin typeface="Monaco"/>
                <a:ea typeface="Monaco"/>
                <a:cs typeface="Monaco"/>
                <a:sym typeface="Monaco"/>
              </a:defRPr>
            </a:pPr>
            <a:r>
              <a:rPr>
                <a:solidFill>
                  <a:srgbClr val="0433FF"/>
                </a:solidFill>
              </a:rPr>
              <a:t>checkboxGroupInput(</a:t>
            </a:r>
            <a:r>
              <a:rPr>
                <a:solidFill>
                  <a:srgbClr val="0096FF"/>
                </a:solidFill>
              </a:rPr>
              <a:t>inputId</a:t>
            </a:r>
            <a:r>
              <a:t> = "selected_type",</a:t>
            </a:r>
          </a:p>
          <a:p>
            <a:pPr algn="l">
              <a:defRPr sz="4000">
                <a:solidFill>
                  <a:srgbClr val="000000"/>
                </a:solidFill>
                <a:latin typeface="Monaco"/>
                <a:ea typeface="Monaco"/>
                <a:cs typeface="Monaco"/>
                <a:sym typeface="Monaco"/>
              </a:defRPr>
            </a:pPr>
            <a:r>
              <a:t>                   </a:t>
            </a:r>
            <a:r>
              <a:rPr>
                <a:solidFill>
                  <a:srgbClr val="0096FF"/>
                </a:solidFill>
              </a:rPr>
              <a:t>label</a:t>
            </a:r>
            <a:r>
              <a:t> = "Select movie type(s):",</a:t>
            </a:r>
          </a:p>
          <a:p>
            <a:pPr algn="l">
              <a:defRPr sz="4000">
                <a:solidFill>
                  <a:srgbClr val="000000"/>
                </a:solidFill>
                <a:latin typeface="Monaco"/>
                <a:ea typeface="Monaco"/>
                <a:cs typeface="Monaco"/>
                <a:sym typeface="Monaco"/>
              </a:defRPr>
            </a:pPr>
            <a:r>
              <a:t>                   </a:t>
            </a:r>
            <a:r>
              <a:rPr>
                <a:solidFill>
                  <a:srgbClr val="0096FF"/>
                </a:solidFill>
              </a:rPr>
              <a:t>choices</a:t>
            </a:r>
            <a:r>
              <a:t> = c("Documentary", "Feature Film", "TV Movie"),</a:t>
            </a:r>
          </a:p>
          <a:p>
            <a:pPr algn="l">
              <a:defRPr sz="4000">
                <a:solidFill>
                  <a:srgbClr val="000000"/>
                </a:solidFill>
                <a:latin typeface="Monaco"/>
                <a:ea typeface="Monaco"/>
                <a:cs typeface="Monaco"/>
                <a:sym typeface="Monaco"/>
              </a:defRPr>
            </a:pPr>
            <a:r>
              <a:t>                   </a:t>
            </a:r>
            <a:r>
              <a:rPr>
                <a:solidFill>
                  <a:srgbClr val="0096FF"/>
                </a:solidFill>
              </a:rPr>
              <a:t>selected</a:t>
            </a:r>
            <a:r>
              <a:t> = "Feature Film"</a:t>
            </a:r>
            <a:r>
              <a:rPr>
                <a:solidFill>
                  <a:srgbClr val="0433FF"/>
                </a:solidFill>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5"/>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267441"/>
            <a:ext cx="17873901" cy="34246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a subset of data filtering for chosen title types</a:t>
            </a:r>
          </a:p>
          <a:p>
            <a:pPr algn="l">
              <a:defRPr sz="4000">
                <a:solidFill>
                  <a:srgbClr val="000000"/>
                </a:solidFill>
                <a:latin typeface="Monaco"/>
                <a:ea typeface="Monaco"/>
                <a:cs typeface="Monaco"/>
                <a:sym typeface="Monaco"/>
              </a:defRPr>
            </a:pPr>
            <a:r>
              <a:rPr>
                <a:solidFill>
                  <a:srgbClr val="FF40FF"/>
                </a:solidFill>
              </a:rPr>
              <a:t>movies_subset</a:t>
            </a:r>
            <a:r>
              <a:t> &lt;- </a:t>
            </a:r>
            <a:r>
              <a:rPr>
                <a:solidFill>
                  <a:srgbClr val="FF9300"/>
                </a:solidFill>
              </a:rPr>
              <a:t>reactive({</a:t>
            </a:r>
          </a:p>
          <a:p>
            <a:pPr algn="l">
              <a:defRPr sz="4000">
                <a:solidFill>
                  <a:srgbClr val="000000"/>
                </a:solidFill>
                <a:latin typeface="Monaco"/>
                <a:ea typeface="Monaco"/>
                <a:cs typeface="Monaco"/>
                <a:sym typeface="Monaco"/>
              </a:defRPr>
            </a:pPr>
            <a:r>
              <a:t>  req(input$</a:t>
            </a:r>
            <a:r>
              <a:rPr>
                <a:solidFill>
                  <a:srgbClr val="0096FF"/>
                </a:solidFill>
              </a:rPr>
              <a:t>selected_type</a:t>
            </a:r>
            <a:r>
              <a:t>)</a:t>
            </a:r>
          </a:p>
          <a:p>
            <a:pPr algn="l">
              <a:defRPr sz="4000">
                <a:solidFill>
                  <a:srgbClr val="000000"/>
                </a:solidFill>
                <a:latin typeface="Monaco"/>
                <a:ea typeface="Monaco"/>
                <a:cs typeface="Monaco"/>
                <a:sym typeface="Monaco"/>
              </a:defRPr>
            </a:pPr>
            <a:r>
              <a:t>  filter(movies, title_type %in% input$</a:t>
            </a:r>
            <a:r>
              <a:rPr>
                <a:solidFill>
                  <a:srgbClr val="0096FF"/>
                </a:solidFill>
              </a:rPr>
              <a:t>selected_type</a:t>
            </a:r>
            <a:r>
              <a:t>)</a:t>
            </a:r>
          </a:p>
          <a:p>
            <a:pPr algn="l">
              <a:defRPr sz="4000">
                <a:solidFill>
                  <a:srgbClr val="000000"/>
                </a:solidFill>
                <a:latin typeface="Monaco"/>
                <a:ea typeface="Monaco"/>
                <a:cs typeface="Monaco"/>
                <a:sym typeface="Monaco"/>
              </a:defRPr>
            </a:pPr>
            <a:r>
              <a:rPr>
                <a:solidFill>
                  <a:srgbClr val="FF9300"/>
                </a:solidFill>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8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5"/>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58512"/>
            <a:ext cx="4382196" cy="732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t>library(dplyr)</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260600" y="5228208"/>
            <a:ext cx="21402179" cy="4770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t># Create the scatterplot object the plotOutput function is expecting</a:t>
            </a:r>
          </a:p>
          <a:p>
            <a:pPr algn="l">
              <a:defRPr sz="4000">
                <a:solidFill>
                  <a:srgbClr val="000000"/>
                </a:solidFill>
                <a:latin typeface="Monaco"/>
                <a:ea typeface="Monaco"/>
                <a:cs typeface="Monaco"/>
                <a:sym typeface="Monaco"/>
              </a:defRPr>
            </a:pPr>
            <a:r>
              <a:t>output$scatterplot &lt;- renderPlot({</a:t>
            </a:r>
          </a:p>
          <a:p>
            <a:pPr algn="l">
              <a:defRPr sz="4000">
                <a:solidFill>
                  <a:srgbClr val="000000"/>
                </a:solidFill>
                <a:latin typeface="Monaco"/>
                <a:ea typeface="Monaco"/>
                <a:cs typeface="Monaco"/>
                <a:sym typeface="Monaco"/>
              </a:defRPr>
            </a:pPr>
            <a:r>
              <a:t>  ggplot(data = </a:t>
            </a:r>
            <a:r>
              <a:rPr>
                <a:solidFill>
                  <a:srgbClr val="FF40FF"/>
                </a:solidFill>
              </a:rPr>
              <a:t>movies_subset()</a:t>
            </a:r>
            <a:r>
              <a:t>, aes_string(x = input$x, y = input$y,</a:t>
            </a:r>
          </a:p>
          <a:p>
            <a:pPr algn="l">
              <a:defRPr sz="4000">
                <a:solidFill>
                  <a:srgbClr val="000000"/>
                </a:solidFill>
                <a:latin typeface="Monaco"/>
                <a:ea typeface="Monaco"/>
                <a:cs typeface="Monaco"/>
                <a:sym typeface="Monaco"/>
              </a:defRPr>
            </a:pPr>
            <a:r>
              <a:t>                                            color = input$z)) +</a:t>
            </a:r>
          </a:p>
          <a:p>
            <a:pPr algn="l">
              <a:defRPr sz="4000">
                <a:solidFill>
                  <a:srgbClr val="000000"/>
                </a:solidFill>
                <a:latin typeface="Monaco"/>
                <a:ea typeface="Monaco"/>
                <a:cs typeface="Monaco"/>
                <a:sym typeface="Monaco"/>
              </a:defRPr>
            </a:pPr>
            <a:r>
              <a:t>    geom_point(…) +</a:t>
            </a:r>
          </a:p>
          <a:p>
            <a:pPr algn="l">
              <a:defRPr sz="4000">
                <a:solidFill>
                  <a:srgbClr val="000000"/>
                </a:solidFill>
                <a:latin typeface="Monaco"/>
                <a:ea typeface="Monaco"/>
                <a:cs typeface="Monaco"/>
                <a:sym typeface="Monaco"/>
              </a:defRPr>
            </a:pPr>
            <a:r>
              <a:t>    …</a:t>
            </a:r>
          </a:p>
          <a:p>
            <a:pPr algn="l">
              <a:defRPr sz="4000">
                <a:solidFill>
                  <a:srgbClr val="000000"/>
                </a:solidFill>
                <a:latin typeface="Monaco"/>
                <a:ea typeface="Monaco"/>
                <a:cs typeface="Monaco"/>
                <a:sym typeface="Monaco"/>
              </a:defRPr>
            </a:pPr>
            <a: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7"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0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5"/>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1"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22"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5"/>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419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000000"/>
                </a:solidFill>
                <a:latin typeface="Monaco"/>
                <a:ea typeface="Monaco"/>
                <a:cs typeface="Monaco"/>
                <a:sym typeface="Monaco"/>
              </a:defRPr>
            </a:pPr>
            <a:r>
              <a:t>mainPanel(</a:t>
            </a:r>
          </a:p>
          <a:p>
            <a:pPr algn="l">
              <a:defRPr sz="3300">
                <a:solidFill>
                  <a:srgbClr val="000000"/>
                </a:solidFill>
                <a:latin typeface="Monaco"/>
                <a:ea typeface="Monaco"/>
                <a:cs typeface="Monaco"/>
                <a:sym typeface="Monaco"/>
              </a:defRPr>
            </a:pPr>
            <a:r>
              <a:t>  …</a:t>
            </a:r>
          </a:p>
          <a:p>
            <a:pPr algn="l">
              <a:defRPr sz="3300">
                <a:solidFill>
                  <a:srgbClr val="929292"/>
                </a:solidFill>
                <a:latin typeface="Monaco"/>
                <a:ea typeface="Monaco"/>
                <a:cs typeface="Monaco"/>
                <a:sym typeface="Monaco"/>
              </a:defRPr>
            </a:pPr>
            <a:r>
              <a:t>  # Print number of obs plotted</a:t>
            </a:r>
          </a:p>
          <a:p>
            <a:pPr algn="l">
              <a:defRPr sz="3300">
                <a:solidFill>
                  <a:srgbClr val="000000"/>
                </a:solidFill>
                <a:latin typeface="Monaco"/>
                <a:ea typeface="Monaco"/>
                <a:cs typeface="Monaco"/>
                <a:sym typeface="Monaco"/>
              </a:defRPr>
            </a:pPr>
            <a:r>
              <a:t>  uiOutput(outputId = </a:t>
            </a:r>
            <a:r>
              <a:rPr>
                <a:solidFill>
                  <a:srgbClr val="008F00"/>
                </a:solidFill>
              </a:rPr>
              <a:t>"n"</a:t>
            </a:r>
            <a:r>
              <a:t>),</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p:txBody>
      </p:sp>
      <p:sp>
        <p:nvSpPr>
          <p:cNvPr id="328" name="# Print number of movies plotted…"/>
          <p:cNvSpPr txBox="1"/>
          <p:nvPr/>
        </p:nvSpPr>
        <p:spPr>
          <a:xfrm>
            <a:off x="12656277" y="5324538"/>
            <a:ext cx="10934987" cy="6772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929292"/>
                </a:solidFill>
                <a:latin typeface="Monaco"/>
                <a:ea typeface="Monaco"/>
                <a:cs typeface="Monaco"/>
                <a:sym typeface="Monaco"/>
              </a:defRPr>
            </a:pPr>
            <a:r>
              <a:t># Print number of movies plotted</a:t>
            </a:r>
          </a:p>
          <a:p>
            <a:pPr algn="l">
              <a:defRPr sz="3300">
                <a:solidFill>
                  <a:srgbClr val="000000"/>
                </a:solidFill>
                <a:latin typeface="Monaco"/>
                <a:ea typeface="Monaco"/>
                <a:cs typeface="Monaco"/>
                <a:sym typeface="Monaco"/>
              </a:defRPr>
            </a:pPr>
            <a:r>
              <a:t>output$n &lt;- renderUI({</a:t>
            </a:r>
          </a:p>
          <a:p>
            <a:pPr algn="l">
              <a:defRPr sz="3300">
                <a:solidFill>
                  <a:srgbClr val="000000"/>
                </a:solidFill>
                <a:latin typeface="Monaco"/>
                <a:ea typeface="Monaco"/>
                <a:cs typeface="Monaco"/>
                <a:sym typeface="Monaco"/>
              </a:defRPr>
            </a:pPr>
            <a:r>
              <a:t>  types &lt;- </a:t>
            </a:r>
            <a:r>
              <a:rPr>
                <a:solidFill>
                  <a:srgbClr val="FF40FF"/>
                </a:solidFill>
              </a:rPr>
              <a:t>movies_subset()</a:t>
            </a:r>
            <a:r>
              <a:t>$title_type %&gt;% </a:t>
            </a:r>
          </a:p>
          <a:p>
            <a:pPr algn="l">
              <a:defRPr sz="3300">
                <a:solidFill>
                  <a:srgbClr val="000000"/>
                </a:solidFill>
                <a:latin typeface="Monaco"/>
                <a:ea typeface="Monaco"/>
                <a:cs typeface="Monaco"/>
                <a:sym typeface="Monaco"/>
              </a:defRPr>
            </a:pPr>
            <a:r>
              <a:t>    factor(levels = input$selected_type) </a:t>
            </a:r>
          </a:p>
          <a:p>
            <a:pPr algn="l">
              <a:defRPr sz="3300">
                <a:solidFill>
                  <a:srgbClr val="000000"/>
                </a:solidFill>
                <a:latin typeface="Monaco"/>
                <a:ea typeface="Monaco"/>
                <a:cs typeface="Monaco"/>
                <a:sym typeface="Monaco"/>
              </a:defRPr>
            </a:pPr>
            <a:r>
              <a:t>  counts &lt;- table(types)</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HTML(paste("There are", </a:t>
            </a:r>
          </a:p>
          <a:p>
            <a:pPr algn="l">
              <a:defRPr sz="3300">
                <a:solidFill>
                  <a:srgbClr val="000000"/>
                </a:solidFill>
                <a:latin typeface="Monaco"/>
                <a:ea typeface="Monaco"/>
                <a:cs typeface="Monaco"/>
                <a:sym typeface="Monaco"/>
              </a:defRPr>
            </a:pPr>
            <a:r>
              <a:t>             counts, </a:t>
            </a:r>
          </a:p>
          <a:p>
            <a:pPr algn="l">
              <a:defRPr sz="3300">
                <a:solidFill>
                  <a:srgbClr val="000000"/>
                </a:solidFill>
                <a:latin typeface="Monaco"/>
                <a:ea typeface="Monaco"/>
                <a:cs typeface="Monaco"/>
                <a:sym typeface="Monaco"/>
              </a:defRPr>
            </a:pPr>
            <a:r>
              <a:t>             input$selected_type, </a:t>
            </a:r>
          </a:p>
          <a:p>
            <a:pPr algn="l">
              <a:defRPr sz="3300">
                <a:solidFill>
                  <a:srgbClr val="000000"/>
                </a:solidFill>
                <a:latin typeface="Monaco"/>
                <a:ea typeface="Monaco"/>
                <a:cs typeface="Monaco"/>
                <a:sym typeface="Monaco"/>
              </a:defRPr>
            </a:pPr>
            <a:r>
              <a:t>             "movies in this dataset.</a:t>
            </a:r>
          </a:p>
          <a:p>
            <a:pPr algn="l">
              <a:defRPr sz="3300">
                <a:solidFill>
                  <a:srgbClr val="000000"/>
                </a:solidFill>
                <a:latin typeface="Monaco"/>
                <a:ea typeface="Monaco"/>
                <a:cs typeface="Monaco"/>
                <a:sym typeface="Monaco"/>
              </a:defRPr>
            </a:pPr>
            <a:r>
              <a:t>             &lt;br&gt;"))</a:t>
            </a:r>
          </a:p>
          <a:p>
            <a:pPr algn="l">
              <a:defRPr sz="3300">
                <a:solidFill>
                  <a:srgbClr val="000000"/>
                </a:solidFill>
                <a:latin typeface="Monaco"/>
                <a:ea typeface="Monaco"/>
                <a:cs typeface="Monaco"/>
                <a:sym typeface="Monaco"/>
              </a:defRPr>
            </a:pPr>
            <a: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3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3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0"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51"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1" name="# Select sample size…"/>
          <p:cNvSpPr txBox="1"/>
          <p:nvPr/>
        </p:nvSpPr>
        <p:spPr>
          <a:xfrm>
            <a:off x="1198577" y="5075335"/>
            <a:ext cx="21986846" cy="1159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nrow(movies))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78557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a sample of n_samp observations from movies</a:t>
            </a:r>
          </a:p>
          <a:p>
            <a:pPr algn="l">
              <a:defRPr sz="3200">
                <a:solidFill>
                  <a:srgbClr val="000000"/>
                </a:solidFill>
                <a:latin typeface="Monaco"/>
                <a:ea typeface="Monaco"/>
                <a:cs typeface="Monaco"/>
                <a:sym typeface="Monaco"/>
              </a:defRPr>
            </a:pPr>
            <a:r>
              <a:t>movies_sample &lt;- sample_n(movies, input$n_samp)</a:t>
            </a:r>
          </a:p>
          <a:p>
            <a:pPr algn="l">
              <a:defRPr sz="1500">
                <a:solidFill>
                  <a:srgbClr val="000000"/>
                </a:solidFill>
                <a:latin typeface="Monaco"/>
                <a:ea typeface="Monaco"/>
                <a:cs typeface="Monaco"/>
                <a:sym typeface="Monaco"/>
              </a:defRPr>
            </a:pPr>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ggplot(data = movies_sample, </a:t>
            </a:r>
          </a:p>
          <a:p>
            <a:pPr algn="l">
              <a:defRPr sz="3200">
                <a:solidFill>
                  <a:srgbClr val="000000"/>
                </a:solidFill>
                <a:latin typeface="Monaco"/>
                <a:ea typeface="Monaco"/>
                <a:cs typeface="Monaco"/>
                <a:sym typeface="Monaco"/>
              </a:defRPr>
            </a:pPr>
            <a:r>
              <a:t>                             aes_string(x = input$x, y = input$y, color = input$z)) +</a:t>
            </a:r>
          </a:p>
          <a:p>
            <a:pPr algn="l">
              <a:defRPr sz="3200">
                <a:solidFill>
                  <a:srgbClr val="000000"/>
                </a:solidFill>
                <a:latin typeface="Monaco"/>
                <a:ea typeface="Monaco"/>
                <a:cs typeface="Monaco"/>
                <a:sym typeface="Monaco"/>
              </a:defRPr>
            </a:pPr>
            <a:r>
              <a:t>                        geom_point(…)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13772"/>
            <a:ext cx="21986846" cy="1159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Select sample size</a:t>
            </a:r>
          </a:p>
          <a:p>
            <a:pPr algn="l">
              <a:defRPr sz="3200">
                <a:solidFill>
                  <a:srgbClr val="000000"/>
                </a:solidFill>
                <a:latin typeface="Monaco"/>
                <a:ea typeface="Monaco"/>
                <a:cs typeface="Monaco"/>
                <a:sym typeface="Monaco"/>
              </a:defRPr>
            </a:pPr>
            <a:r>
              <a:t>numericInput("n_samp", "Sample size:", min = 1, max = nrow(movies),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6805147"/>
            <a:ext cx="21986847" cy="578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t># Create a new data frame that is n_samp observations from selected type movies</a:t>
            </a:r>
          </a:p>
          <a:p>
            <a:pPr algn="l">
              <a:defRPr sz="3200">
                <a:solidFill>
                  <a:srgbClr val="000000"/>
                </a:solidFill>
                <a:latin typeface="Monaco"/>
                <a:ea typeface="Monaco"/>
                <a:cs typeface="Monaco"/>
                <a:sym typeface="Monaco"/>
              </a:defRPr>
            </a:pPr>
            <a:r>
              <a:t>movies_sample &lt;- </a:t>
            </a:r>
            <a:r>
              <a:rPr>
                <a:solidFill>
                  <a:srgbClr val="FF9300"/>
                </a:solidFill>
              </a:rPr>
              <a:t>reactive({</a:t>
            </a:r>
            <a:r>
              <a:t> </a:t>
            </a:r>
          </a:p>
          <a:p>
            <a:pPr algn="l">
              <a:defRPr sz="3200">
                <a:solidFill>
                  <a:srgbClr val="000000"/>
                </a:solidFill>
                <a:latin typeface="Monaco"/>
                <a:ea typeface="Monaco"/>
                <a:cs typeface="Monaco"/>
                <a:sym typeface="Monaco"/>
              </a:defRPr>
            </a:pPr>
            <a:r>
              <a:t>  </a:t>
            </a:r>
            <a:r>
              <a:rPr>
                <a:solidFill>
                  <a:srgbClr val="0096FF"/>
                </a:solidFill>
              </a:rPr>
              <a:t>req(input$n_samp)     </a:t>
            </a:r>
            <a:r>
              <a:rPr>
                <a:solidFill>
                  <a:srgbClr val="929292"/>
                </a:solidFill>
              </a:rPr>
              <a:t># ensure availablity of value before proceeding</a:t>
            </a:r>
          </a:p>
          <a:p>
            <a:pPr algn="l">
              <a:defRPr sz="3200">
                <a:solidFill>
                  <a:srgbClr val="000000"/>
                </a:solidFill>
                <a:latin typeface="Monaco"/>
                <a:ea typeface="Monaco"/>
                <a:cs typeface="Monaco"/>
                <a:sym typeface="Monaco"/>
              </a:defRPr>
            </a:pPr>
            <a:r>
              <a:rPr>
                <a:solidFill>
                  <a:srgbClr val="929292"/>
                </a:solidFill>
              </a:rPr>
              <a:t>  </a:t>
            </a:r>
            <a:r>
              <a:t>sample_n(movies_subset(), input$n_samp) </a:t>
            </a:r>
          </a:p>
          <a:p>
            <a:pPr algn="l">
              <a:defRPr sz="3200">
                <a:solidFill>
                  <a:srgbClr val="000000"/>
                </a:solidFill>
                <a:latin typeface="Monaco"/>
                <a:ea typeface="Monaco"/>
                <a:cs typeface="Monaco"/>
                <a:sym typeface="Monaco"/>
              </a:defRPr>
            </a:pPr>
            <a:r>
              <a:rPr>
                <a:solidFill>
                  <a:srgbClr val="FF9300"/>
                </a:solidFill>
              </a:rPr>
              <a:t>})</a:t>
            </a:r>
          </a:p>
          <a:p>
            <a:pPr algn="l">
              <a:defRPr sz="1500">
                <a:solidFill>
                  <a:srgbClr val="000000"/>
                </a:solidFill>
                <a:latin typeface="Monaco"/>
                <a:ea typeface="Monaco"/>
                <a:cs typeface="Monaco"/>
                <a:sym typeface="Monaco"/>
              </a:defRPr>
            </a:pPr>
            <a:endParaRPr>
              <a:solidFill>
                <a:srgbClr val="FF9300"/>
              </a:solidFill>
            </a:endParaRPr>
          </a:p>
          <a:p>
            <a:pPr algn="l">
              <a:defRPr sz="3200">
                <a:solidFill>
                  <a:srgbClr val="929292"/>
                </a:solidFill>
                <a:latin typeface="Monaco"/>
                <a:ea typeface="Monaco"/>
                <a:cs typeface="Monaco"/>
                <a:sym typeface="Monaco"/>
              </a:defRPr>
            </a:pPr>
            <a:r>
              <a:t># Plot the sampled movies</a:t>
            </a:r>
          </a:p>
          <a:p>
            <a:pPr algn="l">
              <a:defRPr sz="3200">
                <a:solidFill>
                  <a:srgbClr val="000000"/>
                </a:solidFill>
                <a:latin typeface="Monaco"/>
                <a:ea typeface="Monaco"/>
                <a:cs typeface="Monaco"/>
                <a:sym typeface="Monaco"/>
              </a:defRPr>
            </a:pPr>
            <a:r>
              <a:t>output$scatterplot &lt;- </a:t>
            </a:r>
            <a:r>
              <a:rPr>
                <a:solidFill>
                  <a:srgbClr val="FF9300"/>
                </a:solidFill>
              </a:rPr>
              <a:t>renderPlot({</a:t>
            </a:r>
          </a:p>
          <a:p>
            <a:pPr algn="l">
              <a:defRPr sz="3200">
                <a:solidFill>
                  <a:srgbClr val="000000"/>
                </a:solidFill>
                <a:latin typeface="Monaco"/>
                <a:ea typeface="Monaco"/>
                <a:cs typeface="Monaco"/>
                <a:sym typeface="Monaco"/>
              </a:defRPr>
            </a:pPr>
            <a:r>
              <a:t>  ggplot(data = movies_sample</a:t>
            </a:r>
            <a:r>
              <a:rPr>
                <a:solidFill>
                  <a:srgbClr val="FF9300"/>
                </a:solidFill>
              </a:rPr>
              <a:t>()</a:t>
            </a:r>
            <a:r>
              <a:t>, aes_string(x = input$x, y = input$y, color = input$z)) +</a:t>
            </a:r>
          </a:p>
          <a:p>
            <a:pPr algn="l">
              <a:defRPr sz="3200">
                <a:solidFill>
                  <a:srgbClr val="000000"/>
                </a:solidFill>
                <a:latin typeface="Monaco"/>
                <a:ea typeface="Monaco"/>
                <a:cs typeface="Monaco"/>
                <a:sym typeface="Monaco"/>
              </a:defRPr>
            </a:pPr>
            <a:r>
              <a:t>    geom_point(…)</a:t>
            </a:r>
          </a:p>
          <a:p>
            <a:pPr algn="l">
              <a:defRPr sz="3200">
                <a:solidFill>
                  <a:srgbClr val="FF9300"/>
                </a:solidFill>
                <a:latin typeface="Monaco"/>
                <a:ea typeface="Monaco"/>
                <a:cs typeface="Monaco"/>
                <a:sym typeface="Monaco"/>
              </a:defRPr>
            </a:pP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50" y="5554262"/>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99" name="x &lt;- 10…"/>
          <p:cNvSpPr txBox="1"/>
          <p:nvPr/>
        </p:nvSpPr>
        <p:spPr>
          <a:xfrm>
            <a:off x="1198577" y="5640485"/>
            <a:ext cx="21986846" cy="3863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r>
              <a:t>x &lt;- 10</a:t>
            </a:r>
          </a:p>
          <a:p>
            <a:pPr algn="l">
              <a:defRPr sz="4500">
                <a:solidFill>
                  <a:srgbClr val="000000"/>
                </a:solidFill>
                <a:latin typeface="Monaco"/>
                <a:ea typeface="Monaco"/>
                <a:cs typeface="Monaco"/>
                <a:sym typeface="Monaco"/>
              </a:defRPr>
            </a:pPr>
            <a:r>
              <a:t>y &lt;- reactive({ x })</a:t>
            </a:r>
          </a:p>
          <a:p>
            <a:pPr algn="l">
              <a:defRPr sz="4500">
                <a:solidFill>
                  <a:srgbClr val="000000"/>
                </a:solidFill>
                <a:latin typeface="Monaco"/>
                <a:ea typeface="Monaco"/>
                <a:cs typeface="Monaco"/>
                <a:sym typeface="Monaco"/>
              </a:defRPr>
            </a:pPr>
            <a:endParaRPr/>
          </a:p>
          <a:p>
            <a:pPr algn="l">
              <a:defRPr sz="4500">
                <a:solidFill>
                  <a:srgbClr val="000000"/>
                </a:solidFill>
                <a:latin typeface="Monaco"/>
                <a:ea typeface="Monaco"/>
                <a:cs typeface="Monaco"/>
                <a:sym typeface="Monaco"/>
              </a:defRPr>
            </a:pPr>
            <a:r>
              <a:t># Much later...</a:t>
            </a:r>
          </a:p>
          <a:p>
            <a:pPr algn="l">
              <a:defRPr sz="4500">
                <a:solidFill>
                  <a:srgbClr val="000000"/>
                </a:solidFill>
                <a:latin typeface="Monaco"/>
                <a:ea typeface="Monaco"/>
                <a:cs typeface="Monaco"/>
                <a:sym typeface="Monaco"/>
              </a:defRPr>
            </a:pPr>
            <a:r>
              <a:t>x &lt;- 20</a:t>
            </a:r>
          </a:p>
        </p:txBody>
      </p:sp>
      <p:sp>
        <p:nvSpPr>
          <p:cNvPr id="400" name="👎"/>
          <p:cNvSpPr txBox="1"/>
          <p:nvPr/>
        </p:nvSpPr>
        <p:spPr>
          <a:xfrm>
            <a:off x="7314097" y="6278264"/>
            <a:ext cx="5360059" cy="260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5000"/>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33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r>
              <a:t>rv &lt;- reactiveValues(x = 10)</a:t>
            </a:r>
          </a:p>
          <a:p>
            <a:pPr algn="l">
              <a:defRPr sz="4500">
                <a:solidFill>
                  <a:srgbClr val="000000"/>
                </a:solidFill>
                <a:latin typeface="Monaco"/>
                <a:ea typeface="Monaco"/>
                <a:cs typeface="Monaco"/>
                <a:sym typeface="Monaco"/>
              </a:defRPr>
            </a:pPr>
            <a:r>
              <a:t>rv$x &lt;- 20</a:t>
            </a:r>
          </a:p>
          <a:p>
            <a:pPr algn="l">
              <a:defRPr sz="4500">
                <a:solidFill>
                  <a:srgbClr val="000000"/>
                </a:solidFill>
                <a:latin typeface="Monaco"/>
                <a:ea typeface="Monaco"/>
                <a:cs typeface="Monaco"/>
                <a:sym typeface="Monaco"/>
              </a:defRPr>
            </a:pPr>
            <a:r>
              <a:t>rv$y &lt;- mtcars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1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0843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output$pretty_plot_title &lt;- toTitleCase(input$plot_title)</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output$pretty_plot_title)</a:t>
            </a:r>
          </a:p>
          <a:p>
            <a:pPr algn="l">
              <a:defRPr sz="3200">
                <a:solidFill>
                  <a:srgbClr val="000000"/>
                </a:solidFill>
                <a:latin typeface="Monaco"/>
                <a:ea typeface="Monaco"/>
                <a:cs typeface="Monaco"/>
                <a:sym typeface="Monaco"/>
              </a:defRPr>
            </a:pPr>
            <a: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4967385"/>
            <a:ext cx="21986846" cy="1705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textInput(inputId = "plot_title", </a:t>
            </a:r>
          </a:p>
          <a:p>
            <a:pPr algn="l">
              <a:defRPr sz="3200">
                <a:solidFill>
                  <a:srgbClr val="000000"/>
                </a:solidFill>
                <a:latin typeface="Monaco"/>
                <a:ea typeface="Monaco"/>
                <a:cs typeface="Monaco"/>
                <a:sym typeface="Monaco"/>
              </a:defRPr>
            </a:pPr>
            <a:r>
              <a:t>          label = "Plot title", </a:t>
            </a:r>
          </a:p>
          <a:p>
            <a:pPr algn="l">
              <a:defRPr sz="3200">
                <a:solidFill>
                  <a:srgbClr val="000000"/>
                </a:solidFill>
                <a:latin typeface="Monaco"/>
                <a:ea typeface="Monaco"/>
                <a:cs typeface="Monaco"/>
                <a:sym typeface="Monaco"/>
              </a:defRPr>
            </a:pPr>
            <a: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084392"/>
            <a:ext cx="21986847" cy="359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t>pretty_plot_title &lt;- reactive({ toTitleCase(input$plot_title) })</a:t>
            </a:r>
          </a:p>
          <a:p>
            <a:pPr algn="l">
              <a:defRPr sz="15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output$scatterplot &lt;- renderPlot({</a:t>
            </a:r>
          </a:p>
          <a:p>
            <a:pPr algn="l">
              <a:defRPr sz="3200">
                <a:solidFill>
                  <a:srgbClr val="000000"/>
                </a:solidFill>
                <a:latin typeface="Monaco"/>
                <a:ea typeface="Monaco"/>
                <a:cs typeface="Monaco"/>
                <a:sym typeface="Monaco"/>
              </a:defRPr>
            </a:pPr>
            <a:r>
              <a:t>  ggplot(data = movies_sample(), aes_string(x = input$x, y = input$y, color = input$z)) +</a:t>
            </a:r>
          </a:p>
          <a:p>
            <a:pPr algn="l">
              <a:defRPr sz="3200">
                <a:solidFill>
                  <a:srgbClr val="000000"/>
                </a:solidFill>
                <a:latin typeface="Monaco"/>
                <a:ea typeface="Monaco"/>
                <a:cs typeface="Monaco"/>
                <a:sym typeface="Monaco"/>
              </a:defRPr>
            </a:pPr>
            <a:r>
              <a:t>    geom_point(alpha = input$alpha, size = input$size) +</a:t>
            </a:r>
          </a:p>
          <a:p>
            <a:pPr algn="l">
              <a:defRPr sz="3200">
                <a:solidFill>
                  <a:srgbClr val="000000"/>
                </a:solidFill>
                <a:latin typeface="Monaco"/>
                <a:ea typeface="Monaco"/>
                <a:cs typeface="Monaco"/>
                <a:sym typeface="Monaco"/>
              </a:defRPr>
            </a:pPr>
            <a:r>
              <a:t>    labs(title = </a:t>
            </a:r>
            <a:r>
              <a:rPr>
                <a:solidFill>
                  <a:srgbClr val="FF9300"/>
                </a:solidFill>
              </a:rPr>
              <a:t>pretty_plot_title()</a:t>
            </a:r>
            <a:r>
              <a:t>)</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45"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5811928"/>
            <a:ext cx="21986846" cy="5528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server &lt;- function(input, output, </a:t>
            </a:r>
            <a:r>
              <a:rPr>
                <a:solidFill>
                  <a:srgbClr val="FF9300"/>
                </a:solidFill>
              </a:rPr>
              <a:t>session</a:t>
            </a:r>
            <a:r>
              <a:t>) {</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  # Update the maximum allowed n_samp for selected type movies</a:t>
            </a:r>
          </a:p>
          <a:p>
            <a:pPr algn="l">
              <a:defRPr sz="3200">
                <a:solidFill>
                  <a:srgbClr val="000000"/>
                </a:solidFill>
                <a:latin typeface="Monaco"/>
                <a:ea typeface="Monaco"/>
                <a:cs typeface="Monaco"/>
                <a:sym typeface="Monaco"/>
              </a:defRPr>
            </a:pPr>
            <a:r>
              <a:t>  </a:t>
            </a:r>
            <a:r>
              <a:rPr>
                <a:solidFill>
                  <a:srgbClr val="FF40FF"/>
                </a:solidFill>
              </a:rPr>
              <a:t>observe({</a:t>
            </a:r>
          </a:p>
          <a:p>
            <a:pPr algn="l">
              <a:defRPr sz="3200">
                <a:solidFill>
                  <a:srgbClr val="000000"/>
                </a:solidFill>
                <a:latin typeface="Monaco"/>
                <a:ea typeface="Monaco"/>
                <a:cs typeface="Monaco"/>
                <a:sym typeface="Monaco"/>
              </a:defRPr>
            </a:pPr>
            <a:r>
              <a:t>    </a:t>
            </a:r>
            <a:r>
              <a:rPr>
                <a:solidFill>
                  <a:srgbClr val="0433FF"/>
                </a:solidFill>
              </a:rPr>
              <a:t>updateNumericInput(</a:t>
            </a:r>
            <a:r>
              <a:rPr>
                <a:solidFill>
                  <a:srgbClr val="FF9300"/>
                </a:solidFill>
              </a:rPr>
              <a:t>session</a:t>
            </a:r>
            <a:r>
              <a:t>, </a:t>
            </a:r>
            <a:r>
              <a:rPr>
                <a:solidFill>
                  <a:srgbClr val="0096FF"/>
                </a:solidFill>
              </a:rPr>
              <a:t>inputId</a:t>
            </a:r>
            <a:r>
              <a:t> = "n_samp", </a:t>
            </a:r>
          </a:p>
          <a:p>
            <a:pPr algn="l">
              <a:defRPr sz="3200">
                <a:solidFill>
                  <a:srgbClr val="000000"/>
                </a:solidFill>
                <a:latin typeface="Monaco"/>
                <a:ea typeface="Monaco"/>
                <a:cs typeface="Monaco"/>
                <a:sym typeface="Monaco"/>
              </a:defRPr>
            </a:pPr>
            <a:r>
              <a:t>                       </a:t>
            </a:r>
            <a:r>
              <a:rPr>
                <a:solidFill>
                  <a:srgbClr val="0096FF"/>
                </a:solidFill>
              </a:rPr>
              <a:t>value</a:t>
            </a:r>
            <a:r>
              <a:t> = nrow(movies_subset())</a:t>
            </a:r>
          </a:p>
          <a:p>
            <a:pPr algn="l">
              <a:defRPr sz="3200">
                <a:solidFill>
                  <a:srgbClr val="000000"/>
                </a:solidFill>
                <a:latin typeface="Monaco"/>
                <a:ea typeface="Monaco"/>
                <a:cs typeface="Monaco"/>
                <a:sym typeface="Monaco"/>
              </a:defRPr>
            </a:pPr>
            <a:r>
              <a:t>                       </a:t>
            </a:r>
            <a:r>
              <a:rPr>
                <a:solidFill>
                  <a:srgbClr val="0433FF"/>
                </a:solidFill>
              </a:rPr>
              <a:t>)</a:t>
            </a:r>
          </a:p>
          <a:p>
            <a:pPr algn="l">
              <a:defRPr sz="3200">
                <a:solidFill>
                  <a:srgbClr val="000000"/>
                </a:solidFill>
                <a:latin typeface="Monaco"/>
                <a:ea typeface="Monaco"/>
                <a:cs typeface="Monaco"/>
                <a:sym typeface="Monaco"/>
              </a:defRPr>
            </a:pPr>
            <a:r>
              <a:t>  </a:t>
            </a:r>
            <a:r>
              <a:rPr>
                <a:solidFill>
                  <a:srgbClr val="FF40FF"/>
                </a:solidFill>
              </a:rPr>
              <a:t>})</a:t>
            </a:r>
          </a:p>
          <a:p>
            <a:pPr algn="l">
              <a:defRPr sz="3200">
                <a:solidFill>
                  <a:srgbClr val="000000"/>
                </a:solidFill>
                <a:latin typeface="Monaco"/>
                <a:ea typeface="Monaco"/>
                <a:cs typeface="Monaco"/>
                <a:sym typeface="Monaco"/>
              </a:defRPr>
            </a:pPr>
            <a:r>
              <a:t> ...</a:t>
            </a:r>
          </a:p>
          <a:p>
            <a:pPr algn="l">
              <a:defRPr sz="32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t>render*({ [code_chunk]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8"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69"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rPr dirty="0"/>
              <a:t>Web application UI is ultimately HTML/CSS/JavaScript</a:t>
            </a:r>
          </a:p>
          <a:p>
            <a:r>
              <a:rPr lang="en-US" dirty="0"/>
              <a:t>Shiny allows</a:t>
            </a:r>
            <a:r>
              <a:rPr dirty="0"/>
              <a:t> R users write user interfaces using a simple, familiar-looking API…</a:t>
            </a:r>
          </a:p>
          <a:p>
            <a:r>
              <a:rPr dirty="0"/>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t># Set alpha level</a:t>
            </a:r>
          </a:p>
          <a:p>
            <a:pPr algn="l" defTabSz="584200">
              <a:spcBef>
                <a:spcPts val="1000"/>
              </a:spcBef>
              <a:defRPr sz="4000">
                <a:solidFill>
                  <a:srgbClr val="000000"/>
                </a:solidFill>
                <a:latin typeface="Monaco"/>
                <a:ea typeface="Monaco"/>
                <a:cs typeface="Monaco"/>
                <a:sym typeface="Monaco"/>
              </a:defRPr>
            </a:pPr>
            <a:r>
              <a:rPr>
                <a:solidFill>
                  <a:srgbClr val="0433FF"/>
                </a:solidFill>
              </a:rPr>
              <a:t>sliderInput(</a:t>
            </a:r>
            <a:r>
              <a:rPr>
                <a:solidFill>
                  <a:srgbClr val="0096FF"/>
                </a:solidFill>
              </a:rPr>
              <a:t>inputId</a:t>
            </a:r>
            <a:r>
              <a:t> = </a:t>
            </a:r>
            <a:r>
              <a:rPr>
                <a:solidFill>
                  <a:srgbClr val="FF9300"/>
                </a:solidFill>
              </a:rPr>
              <a:t>"alpha"</a:t>
            </a:r>
            <a:r>
              <a:t>,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label</a:t>
            </a:r>
            <a:r>
              <a:t> = "Alpha:",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min</a:t>
            </a:r>
            <a:r>
              <a:t> = 0, </a:t>
            </a:r>
            <a:r>
              <a:rPr>
                <a:solidFill>
                  <a:srgbClr val="0096FF"/>
                </a:solidFill>
              </a:rPr>
              <a:t>max</a:t>
            </a:r>
            <a:r>
              <a:t> = 1, </a:t>
            </a:r>
          </a:p>
          <a:p>
            <a:pPr algn="l" defTabSz="584200">
              <a:spcBef>
                <a:spcPts val="1000"/>
              </a:spcBef>
              <a:defRPr sz="4000">
                <a:solidFill>
                  <a:srgbClr val="000000"/>
                </a:solidFill>
                <a:latin typeface="Monaco"/>
                <a:ea typeface="Monaco"/>
                <a:cs typeface="Monaco"/>
                <a:sym typeface="Monaco"/>
              </a:defRPr>
            </a:pPr>
            <a:r>
              <a:t>            </a:t>
            </a:r>
            <a:r>
              <a:rPr>
                <a:solidFill>
                  <a:srgbClr val="0096FF"/>
                </a:solidFill>
              </a:rPr>
              <a:t>value</a:t>
            </a:r>
            <a:r>
              <a:t> = 0.5</a:t>
            </a:r>
            <a:r>
              <a:rPr>
                <a:solidFill>
                  <a:srgbClr val="0433FF"/>
                </a:solidFill>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29064"/>
            <a:ext cx="4305983"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t>input$</a:t>
            </a:r>
            <a:r>
              <a:rPr>
                <a:solidFill>
                  <a:srgbClr val="FF9300"/>
                </a:solidFill>
              </a:rPr>
              <a:t>alpha</a:t>
            </a:r>
          </a:p>
        </p:txBody>
      </p:sp>
      <p:grpSp>
        <p:nvGrpSpPr>
          <p:cNvPr id="213" name="Group"/>
          <p:cNvGrpSpPr/>
          <p:nvPr/>
        </p:nvGrpSpPr>
        <p:grpSpPr>
          <a:xfrm>
            <a:off x="11011056" y="3868188"/>
            <a:ext cx="13306013" cy="2537868"/>
            <a:chOff x="0" y="0"/>
            <a:chExt cx="13306013" cy="2537867"/>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02865"/>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3306013" cy="2551402"/>
            <a:chOff x="0" y="0"/>
            <a:chExt cx="13306013" cy="2551400"/>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09612"/>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3306013" cy="2393099"/>
            <a:chOff x="0" y="0"/>
            <a:chExt cx="13306013" cy="2393097"/>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30436"/>
              <a:ext cx="5296744" cy="7322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t>input$</a:t>
              </a:r>
              <a:r>
                <a:rPr>
                  <a:solidFill>
                    <a:srgbClr val="FF9300"/>
                  </a:solidFill>
                </a:rPr>
                <a:t>alpha</a:t>
              </a:r>
              <a: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stretch>
            <a:fillRect/>
          </a:stretch>
        </p:blipFill>
        <p:spPr>
          <a:xfrm>
            <a:off x="13345329" y="2683170"/>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stretch>
            <a:fillRect/>
          </a:stretch>
        </p:blipFill>
        <p:spPr>
          <a:xfrm>
            <a:off x="13338438" y="2692400"/>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3061184" y="5889920"/>
            <a:ext cx="8283724" cy="2857501"/>
          </a:xfrm>
          <a:prstGeom prst="rect">
            <a:avLst/>
          </a:prstGeom>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3200" tIns="203200" rIns="203200" bIns="203200" anchor="ctr">
            <a:spAutoFit/>
          </a:bodyPr>
          <a:lstStyle/>
          <a:p>
            <a:pPr algn="l">
              <a:defRPr sz="4000">
                <a:latin typeface="Consolas"/>
                <a:ea typeface="Consolas"/>
                <a:cs typeface="Consolas"/>
                <a:sym typeface="Consolas"/>
              </a:defRPr>
            </a:pPr>
            <a:r>
              <a:t>navbarPage("Superzip", id = "nav",</a:t>
            </a:r>
          </a:p>
          <a:p>
            <a:pPr algn="l">
              <a:defRPr sz="4000">
                <a:latin typeface="Consolas"/>
                <a:ea typeface="Consolas"/>
                <a:cs typeface="Consolas"/>
                <a:sym typeface="Consolas"/>
              </a:defRPr>
            </a:pPr>
            <a:r>
              <a:t>  tabPanel("Interactive map", ...),</a:t>
            </a:r>
          </a:p>
          <a:p>
            <a:pPr algn="l">
              <a:defRPr sz="4000">
                <a:latin typeface="Consolas"/>
                <a:ea typeface="Consolas"/>
                <a:cs typeface="Consolas"/>
                <a:sym typeface="Consolas"/>
              </a:defRPr>
            </a:pPr>
            <a:r>
              <a:t>  tabPanel("Data explorer", ...)</a:t>
            </a:r>
          </a:p>
          <a:p>
            <a:pPr algn="l">
              <a:defRPr sz="4000">
                <a:latin typeface="Consolas"/>
                <a:ea typeface="Consolas"/>
                <a:cs typeface="Consolas"/>
                <a:sym typeface="Consolas"/>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5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52" name="Image" descr="Image"/>
          <p:cNvPicPr>
            <a:picLocks noChangeAspect="1"/>
          </p:cNvPicPr>
          <p:nvPr/>
        </p:nvPicPr>
        <p:blipFill>
          <a:blip r:embed="rId3"/>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r>
              <a:rPr lang="en-US" dirty="0"/>
              <a:t>Fluid Page</a:t>
            </a:r>
            <a:endParaRPr dirty="0"/>
          </a:p>
        </p:txBody>
      </p:sp>
      <p:sp>
        <p:nvSpPr>
          <p:cNvPr id="255"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t>ui &lt;- fluidPage(</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column(8, item1),</a:t>
            </a:r>
          </a:p>
          <a:p>
            <a:pPr algn="l" defTabSz="432308">
              <a:lnSpc>
                <a:spcPct val="70000"/>
              </a:lnSpc>
              <a:spcBef>
                <a:spcPts val="1700"/>
              </a:spcBef>
              <a:defRPr sz="3404">
                <a:solidFill>
                  <a:srgbClr val="000000"/>
                </a:solidFill>
                <a:latin typeface="Monaco"/>
                <a:ea typeface="Monaco"/>
                <a:cs typeface="Monaco"/>
                <a:sym typeface="Monaco"/>
              </a:defRPr>
            </a:pPr>
            <a:r>
              <a:t>    column(4, item2, item3),</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  fluidRow(</a:t>
            </a:r>
          </a:p>
          <a:p>
            <a:pPr algn="l" defTabSz="432308">
              <a:lnSpc>
                <a:spcPct val="70000"/>
              </a:lnSpc>
              <a:spcBef>
                <a:spcPts val="1700"/>
              </a:spcBef>
              <a:defRPr sz="3404">
                <a:solidFill>
                  <a:srgbClr val="000000"/>
                </a:solidFill>
                <a:latin typeface="Monaco"/>
                <a:ea typeface="Monaco"/>
                <a:cs typeface="Monaco"/>
                <a:sym typeface="Monaco"/>
              </a:defRPr>
            </a:pPr>
            <a:r>
              <a:t>    column(3, item4),</a:t>
            </a:r>
          </a:p>
          <a:p>
            <a:pPr algn="l" defTabSz="432308">
              <a:lnSpc>
                <a:spcPct val="70000"/>
              </a:lnSpc>
              <a:spcBef>
                <a:spcPts val="1700"/>
              </a:spcBef>
              <a:defRPr sz="3404">
                <a:solidFill>
                  <a:srgbClr val="000000"/>
                </a:solidFill>
                <a:latin typeface="Monaco"/>
                <a:ea typeface="Monaco"/>
                <a:cs typeface="Monaco"/>
                <a:sym typeface="Monaco"/>
              </a:defRPr>
            </a:pPr>
            <a:r>
              <a:t>    column(3, item5),</a:t>
            </a:r>
          </a:p>
          <a:p>
            <a:pPr algn="l" defTabSz="432308">
              <a:lnSpc>
                <a:spcPct val="70000"/>
              </a:lnSpc>
              <a:spcBef>
                <a:spcPts val="1700"/>
              </a:spcBef>
              <a:defRPr sz="3404">
                <a:solidFill>
                  <a:srgbClr val="000000"/>
                </a:solidFill>
                <a:latin typeface="Monaco"/>
                <a:ea typeface="Monaco"/>
                <a:cs typeface="Monaco"/>
                <a:sym typeface="Monaco"/>
              </a:defRPr>
            </a:pPr>
            <a:r>
              <a:t>    column(3, item6),</a:t>
            </a:r>
          </a:p>
          <a:p>
            <a:pPr algn="l" defTabSz="432308">
              <a:lnSpc>
                <a:spcPct val="70000"/>
              </a:lnSpc>
              <a:spcBef>
                <a:spcPts val="1700"/>
              </a:spcBef>
              <a:defRPr sz="3404">
                <a:solidFill>
                  <a:srgbClr val="000000"/>
                </a:solidFill>
                <a:latin typeface="Monaco"/>
                <a:ea typeface="Monaco"/>
                <a:cs typeface="Monaco"/>
                <a:sym typeface="Monaco"/>
              </a:defRPr>
            </a:pPr>
            <a:r>
              <a:t>    column(3, item7)</a:t>
            </a:r>
          </a:p>
          <a:p>
            <a:pPr algn="l" defTabSz="432308">
              <a:lnSpc>
                <a:spcPct val="70000"/>
              </a:lnSpc>
              <a:spcBef>
                <a:spcPts val="1700"/>
              </a:spcBef>
              <a:defRPr sz="3404">
                <a:solidFill>
                  <a:srgbClr val="000000"/>
                </a:solidFill>
                <a:latin typeface="Monaco"/>
                <a:ea typeface="Monaco"/>
                <a:cs typeface="Monaco"/>
                <a:sym typeface="Monaco"/>
              </a:defRPr>
            </a:pPr>
            <a:r>
              <a:t>  )</a:t>
            </a:r>
          </a:p>
          <a:p>
            <a:pPr algn="l" defTabSz="432308">
              <a:lnSpc>
                <a:spcPct val="70000"/>
              </a:lnSpc>
              <a:spcBef>
                <a:spcPts val="1700"/>
              </a:spcBef>
              <a:defRPr sz="3404">
                <a:solidFill>
                  <a:srgbClr val="000000"/>
                </a:solidFill>
                <a:latin typeface="Monaco"/>
                <a:ea typeface="Monaco"/>
                <a:cs typeface="Monaco"/>
                <a:sym typeface="Monaco"/>
              </a:defRPr>
            </a:pPr>
            <a: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61"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62"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t>server &lt;- function(input, output) {</a:t>
            </a:r>
          </a:p>
          <a:p>
            <a:pPr lvl="2" indent="662940" algn="l" defTabSz="508254">
              <a:spcBef>
                <a:spcPts val="800"/>
              </a:spcBef>
              <a:defRPr sz="3480">
                <a:solidFill>
                  <a:srgbClr val="000000"/>
                </a:solidFill>
                <a:latin typeface="Monaco"/>
                <a:ea typeface="Monaco"/>
                <a:cs typeface="Monaco"/>
                <a:sym typeface="Monaco"/>
              </a:defRPr>
            </a:pPr>
            <a:r>
              <a:rPr>
                <a:solidFill>
                  <a:srgbClr val="929292"/>
                </a:solidFill>
              </a:rPr>
              <a:t># Create the scatterplot object the plotOutput function is expecting</a:t>
            </a:r>
          </a:p>
          <a:p>
            <a:pPr lvl="1" indent="276225" algn="l" defTabSz="508254">
              <a:spcBef>
                <a:spcPts val="800"/>
              </a:spcBef>
              <a:defRPr sz="3480">
                <a:solidFill>
                  <a:srgbClr val="000000"/>
                </a:solidFill>
                <a:latin typeface="Monaco"/>
                <a:ea typeface="Monaco"/>
                <a:cs typeface="Monaco"/>
                <a:sym typeface="Monaco"/>
              </a:defRPr>
            </a:pPr>
            <a:r>
              <a:t>  output$scatterplot &lt;- renderPlot(</a:t>
            </a:r>
          </a:p>
          <a:p>
            <a:pPr lvl="1" indent="276225" algn="l" defTabSz="508254">
              <a:spcBef>
                <a:spcPts val="800"/>
              </a:spcBef>
              <a:defRPr sz="3480">
                <a:solidFill>
                  <a:srgbClr val="000000"/>
                </a:solidFill>
                <a:latin typeface="Monaco"/>
                <a:ea typeface="Monaco"/>
                <a:cs typeface="Monaco"/>
                <a:sym typeface="Monaco"/>
              </a:defRPr>
            </a:pPr>
            <a:r>
              <a:t>   ggplot(data = movies, aes_string(x = input$x, y = input$y,</a:t>
            </a:r>
          </a:p>
          <a:p>
            <a:pPr algn="l" defTabSz="508254">
              <a:spcBef>
                <a:spcPts val="800"/>
              </a:spcBef>
              <a:defRPr sz="3480">
                <a:solidFill>
                  <a:srgbClr val="000000"/>
                </a:solidFill>
                <a:latin typeface="Monaco"/>
                <a:ea typeface="Monaco"/>
                <a:cs typeface="Monaco"/>
                <a:sym typeface="Monaco"/>
              </a:defRPr>
            </a:pPr>
            <a:r>
              <a:t>                                     color = input$z)) +</a:t>
            </a:r>
          </a:p>
          <a:p>
            <a:pPr lvl="4" indent="1436369" algn="l" defTabSz="508254">
              <a:spcBef>
                <a:spcPts val="800"/>
              </a:spcBef>
              <a:defRPr sz="3480">
                <a:solidFill>
                  <a:srgbClr val="000000"/>
                </a:solidFill>
                <a:latin typeface="Monaco"/>
                <a:ea typeface="Monaco"/>
                <a:cs typeface="Monaco"/>
                <a:sym typeface="Monaco"/>
              </a:defRPr>
            </a:pPr>
            <a:r>
              <a:t>geom_point(alpha = input$</a:t>
            </a:r>
            <a:r>
              <a:rPr>
                <a:solidFill>
                  <a:srgbClr val="FF9300"/>
                </a:solidFill>
              </a:rPr>
              <a:t>alpha</a:t>
            </a:r>
            <a:r>
              <a:t>)</a:t>
            </a:r>
          </a:p>
          <a:p>
            <a:pPr lvl="1" indent="276225" algn="l" defTabSz="508254">
              <a:spcBef>
                <a:spcPts val="800"/>
              </a:spcBef>
              <a:defRPr sz="3480">
                <a:solidFill>
                  <a:srgbClr val="000000"/>
                </a:solidFill>
                <a:latin typeface="Monaco"/>
                <a:ea typeface="Monaco"/>
                <a:cs typeface="Monaco"/>
                <a:sym typeface="Monaco"/>
              </a:defRPr>
            </a:pPr>
            <a:r>
              <a:t>  )</a:t>
            </a:r>
          </a:p>
          <a:p>
            <a:pPr algn="l" defTabSz="508254">
              <a:spcBef>
                <a:spcPts val="800"/>
              </a:spcBef>
              <a:defRPr sz="3480">
                <a:solidFill>
                  <a:srgbClr val="000000"/>
                </a:solidFill>
                <a:latin typeface="Monaco"/>
                <a:ea typeface="Monaco"/>
                <a:cs typeface="Monaco"/>
                <a:sym typeface="Monaco"/>
              </a:defRPr>
            </a:pPr>
            <a: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5804834" y="5729486"/>
            <a:ext cx="12774331" cy="2257028"/>
          </a:xfrm>
          <a:prstGeom prst="rect">
            <a:avLst/>
          </a:prstGeom>
        </p:spPr>
        <p:txBody>
          <a:bodyPr/>
          <a:lstStyle/>
          <a:p>
            <a:r>
              <a:rPr dirty="0"/>
              <a:t>Layouts</a:t>
            </a:r>
            <a:br>
              <a:rPr lang="en-US" dirty="0"/>
            </a:br>
            <a:r>
              <a:rPr lang="en-US" dirty="0">
                <a:hlinkClick r:id="rId5"/>
              </a:rPr>
              <a:t>https://shiny.rstudio.com/gallery/</a:t>
            </a:r>
            <a:endParaRPr 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0546746" y="3389576"/>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0560763" y="4882547"/>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0773457" y="6306428"/>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xfrm>
            <a:off x="666750" y="2312924"/>
            <a:ext cx="11847979" cy="10236917"/>
          </a:xfrm>
          <a:prstGeom prst="rect">
            <a:avLst/>
          </a:prstGeom>
        </p:spPr>
        <p:txBody>
          <a:bodyPr/>
          <a:lstStyle/>
          <a:p>
            <a:r>
              <a:rPr dirty="0" err="1"/>
              <a:t>shinydashboard</a:t>
            </a:r>
            <a:endParaRPr dirty="0"/>
          </a:p>
          <a:p>
            <a:r>
              <a:rPr dirty="0" err="1"/>
              <a:t>shinythemes</a:t>
            </a:r>
            <a:endParaRPr dirty="0"/>
          </a:p>
          <a:p>
            <a:r>
              <a:rPr dirty="0" err="1"/>
              <a:t>shinyBS</a:t>
            </a:r>
            <a:r>
              <a:rPr dirty="0"/>
              <a:t> (@ebailey78)</a:t>
            </a:r>
          </a:p>
          <a:p>
            <a:r>
              <a:rPr dirty="0" err="1"/>
              <a:t>shinytoastr</a:t>
            </a:r>
            <a:r>
              <a:rPr dirty="0"/>
              <a:t> (@gaborcsardi)</a:t>
            </a:r>
          </a:p>
          <a:p>
            <a:r>
              <a:rPr dirty="0" err="1"/>
              <a:t>miniUI</a:t>
            </a:r>
            <a:r>
              <a:rPr dirty="0"/>
              <a:t> (for mobile devices or Shiny Gadgets)</a:t>
            </a:r>
          </a:p>
        </p:txBody>
      </p:sp>
      <p:pic>
        <p:nvPicPr>
          <p:cNvPr id="310" name="Image" descr="Image"/>
          <p:cNvPicPr>
            <a:picLocks noChangeAspect="1"/>
          </p:cNvPicPr>
          <p:nvPr/>
        </p:nvPicPr>
        <p:blipFill>
          <a:blip r:embed="rId2"/>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2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6"/>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3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4"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35"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t>Go back to the app you built last class earlier</a:t>
            </a:r>
          </a:p>
          <a:p>
            <a:r>
              <a:t>Add a new </a:t>
            </a:r>
            <a:r>
              <a:rPr>
                <a:latin typeface="Monaco"/>
                <a:ea typeface="Monaco"/>
                <a:cs typeface="Monaco"/>
                <a:sym typeface="Monaco"/>
              </a:rPr>
              <a:t>sliderInput</a:t>
            </a:r>
            <a:r>
              <a:t> defining the size of points (ranging from 0 to 5)</a:t>
            </a:r>
          </a:p>
          <a:p>
            <a:r>
              <a:t>Use this variable in the geom of the </a:t>
            </a:r>
            <a:r>
              <a:rPr>
                <a:latin typeface="Monaco"/>
                <a:ea typeface="Monaco"/>
                <a:cs typeface="Monaco"/>
                <a:sym typeface="Monaco"/>
              </a:rPr>
              <a:t>ggplot</a:t>
            </a:r>
            <a:r>
              <a:t> function as the size argument</a:t>
            </a:r>
          </a:p>
          <a:p>
            <a:r>
              <a:t>Run the app to ensure that point sizes react when you move the slider</a:t>
            </a:r>
          </a:p>
          <a:p>
            <a:r>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algn="l">
              <a:defRPr>
                <a:solidFill>
                  <a:srgbClr val="000000"/>
                </a:solidFill>
                <a:latin typeface="Monaco"/>
                <a:ea typeface="Monaco"/>
                <a:cs typeface="Monaco"/>
                <a:sym typeface="Monaco"/>
              </a:defRPr>
            </a:lvl1pPr>
          </a:lstStyle>
          <a:p>
            <a:r>
              <a:t>&lt;a href="https://www.rstudio.com"&gt;RStudio&lt;/a&gt;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9173261" y="6752632"/>
            <a:ext cx="5536109" cy="193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u="sng">
                <a:hlinkClick r:id="rId2"/>
              </a:rPr>
              <a:t>RStudio</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rPr>
                <a:solidFill>
                  <a:srgbClr val="0433FF"/>
                </a:solidFill>
              </a:rPr>
              <a:t>&lt;a href="https://www.rstudio.com"&gt;</a:t>
            </a:r>
            <a:r>
              <a:rPr>
                <a:solidFill>
                  <a:srgbClr val="941100"/>
                </a:solidFill>
              </a:rPr>
              <a:t>RStudio</a:t>
            </a:r>
            <a:r>
              <a:rPr>
                <a:solidFill>
                  <a:srgbClr val="929000"/>
                </a:solidFill>
              </a:rPr>
              <a:t>&lt;/a&gt;</a:t>
            </a:r>
          </a:p>
        </p:txBody>
      </p:sp>
      <p:sp>
        <p:nvSpPr>
          <p:cNvPr id="348" name="Start tag"/>
          <p:cNvSpPr/>
          <p:nvPr/>
        </p:nvSpPr>
        <p:spPr>
          <a:xfrm>
            <a:off x="4139277" y="3943990"/>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5523778" y="2670020"/>
            <a:ext cx="3768269"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End tag</a:t>
            </a:r>
          </a:p>
        </p:txBody>
      </p:sp>
      <p:sp>
        <p:nvSpPr>
          <p:cNvPr id="350" name="Child content"/>
          <p:cNvSpPr/>
          <p:nvPr/>
        </p:nvSpPr>
        <p:spPr>
          <a:xfrm>
            <a:off x="10588239" y="3940021"/>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Child content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t>&lt;</a:t>
            </a:r>
            <a:r>
              <a:rPr>
                <a:solidFill>
                  <a:srgbClr val="7A81FF"/>
                </a:solidFill>
              </a:rPr>
              <a:t>a</a:t>
            </a:r>
            <a:r>
              <a:t> </a:t>
            </a:r>
            <a:r>
              <a:rPr>
                <a:solidFill>
                  <a:srgbClr val="009051"/>
                </a:solidFill>
              </a:rPr>
              <a:t>href</a:t>
            </a:r>
            <a:r>
              <a:t>="</a:t>
            </a:r>
            <a:r>
              <a:rPr>
                <a:solidFill>
                  <a:srgbClr val="942193"/>
                </a:solidFill>
              </a:rPr>
              <a:t>https://www.rstudio.com</a:t>
            </a:r>
            <a:r>
              <a:t>"&gt;</a:t>
            </a:r>
            <a:r>
              <a:rPr>
                <a:solidFill>
                  <a:srgbClr val="B4B4B4"/>
                </a:solidFill>
              </a:rPr>
              <a:t>RStudio&lt;/a&gt;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6383910" y="3860581"/>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7000">
                <a:latin typeface="+mj-lt"/>
                <a:ea typeface="+mj-ea"/>
                <a:cs typeface="+mj-cs"/>
                <a:sym typeface="Helvetica"/>
              </a:defRPr>
            </a:pPr>
            <a:r>
              <a:t>Creates an </a:t>
            </a:r>
            <a:r>
              <a:rPr b="1"/>
              <a:t>a</a:t>
            </a:r>
            <a:r>
              <a:t>nchor whose</a:t>
            </a:r>
            <a:br/>
            <a:r>
              <a:rPr b="1"/>
              <a:t>h</a:t>
            </a:r>
            <a:r>
              <a:t>yperlink </a:t>
            </a:r>
            <a:r>
              <a:rPr b="1"/>
              <a:t>ref</a:t>
            </a:r>
            <a:r>
              <a:t>erence is the URL</a:t>
            </a:r>
            <a:br/>
            <a:r>
              <a:t>https://www.rstudio.com</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r>
              <a:rPr lang="en-US" dirty="0"/>
              <a:t>HTML to Browser UI</a:t>
            </a:r>
            <a:endParaRPr dirty="0"/>
          </a:p>
        </p:txBody>
      </p:sp>
      <p:sp>
        <p:nvSpPr>
          <p:cNvPr id="363" name="&lt;div class=&quot;panel panel-default&quot;&gt;…"/>
          <p:cNvSpPr/>
          <p:nvPr/>
        </p:nvSpPr>
        <p:spPr>
          <a:xfrm>
            <a:off x="1994361" y="2362215"/>
            <a:ext cx="12776144" cy="53112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sz="3500">
                <a:solidFill>
                  <a:srgbClr val="000000"/>
                </a:solidFill>
                <a:latin typeface="Monaco"/>
                <a:ea typeface="Monaco"/>
                <a:cs typeface="Monaco"/>
                <a:sym typeface="Monaco"/>
              </a:defRPr>
            </a:pPr>
            <a:r>
              <a:t>&lt;div class="panel panel-default"&gt;</a:t>
            </a:r>
          </a:p>
          <a:p>
            <a:pPr algn="l">
              <a:defRPr sz="3500">
                <a:solidFill>
                  <a:srgbClr val="000000"/>
                </a:solidFill>
                <a:latin typeface="Monaco"/>
                <a:ea typeface="Monaco"/>
                <a:cs typeface="Monaco"/>
                <a:sym typeface="Monaco"/>
              </a:defRPr>
            </a:pPr>
            <a:r>
              <a:t>  &lt;div class="panel-heading"&gt;</a:t>
            </a:r>
          </a:p>
          <a:p>
            <a:pPr algn="l">
              <a:defRPr sz="3500">
                <a:solidFill>
                  <a:srgbClr val="000000"/>
                </a:solidFill>
                <a:latin typeface="Monaco"/>
                <a:ea typeface="Monaco"/>
                <a:cs typeface="Monaco"/>
                <a:sym typeface="Monaco"/>
              </a:defRPr>
            </a:pPr>
            <a:r>
              <a:t>    &lt;h3 class="panel-title"&gt;Panel title&lt;/h3&gt;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  &lt;div class="panel-body"&gt;</a:t>
            </a:r>
          </a:p>
          <a:p>
            <a:pPr algn="l">
              <a:defRPr sz="3500">
                <a:solidFill>
                  <a:srgbClr val="000000"/>
                </a:solidFill>
                <a:latin typeface="Monaco"/>
                <a:ea typeface="Monaco"/>
                <a:cs typeface="Monaco"/>
                <a:sym typeface="Monaco"/>
              </a:defRPr>
            </a:pPr>
            <a:r>
              <a:t>    Panel content</a:t>
            </a:r>
          </a:p>
          <a:p>
            <a:pPr algn="l">
              <a:defRPr sz="3500">
                <a:solidFill>
                  <a:srgbClr val="000000"/>
                </a:solidFill>
                <a:latin typeface="Monaco"/>
                <a:ea typeface="Monaco"/>
                <a:cs typeface="Monaco"/>
                <a:sym typeface="Monaco"/>
              </a:defRPr>
            </a:pPr>
            <a:r>
              <a:t>  &lt;/div&gt;</a:t>
            </a:r>
          </a:p>
          <a:p>
            <a:pPr algn="l">
              <a:defRPr sz="3500">
                <a:solidFill>
                  <a:srgbClr val="000000"/>
                </a:solidFill>
                <a:latin typeface="Monaco"/>
                <a:ea typeface="Monaco"/>
                <a:cs typeface="Monaco"/>
                <a:sym typeface="Monaco"/>
              </a:defRPr>
            </a:pPr>
            <a: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94361" y="2362215"/>
            <a:ext cx="20407979" cy="952209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rPr dirty="0"/>
              <a:t>&lt;div class="panel panel-default"&gt;</a:t>
            </a:r>
          </a:p>
          <a:p>
            <a:pPr algn="l">
              <a:defRPr sz="3500">
                <a:solidFill>
                  <a:srgbClr val="000000"/>
                </a:solidFill>
                <a:latin typeface="Monaco"/>
                <a:ea typeface="Monaco"/>
                <a:cs typeface="Monaco"/>
                <a:sym typeface="Monaco"/>
              </a:defRPr>
            </a:pPr>
            <a:r>
              <a:rPr dirty="0"/>
              <a:t>  &lt;div class="panel-heading"&gt;</a:t>
            </a:r>
          </a:p>
          <a:p>
            <a:pPr algn="l">
              <a:defRPr sz="3500">
                <a:solidFill>
                  <a:srgbClr val="000000"/>
                </a:solidFill>
                <a:latin typeface="Monaco"/>
                <a:ea typeface="Monaco"/>
                <a:cs typeface="Monaco"/>
                <a:sym typeface="Monaco"/>
              </a:defRPr>
            </a:pPr>
            <a:r>
              <a:rPr dirty="0"/>
              <a:t>    &lt;h3 class="panel-title"&gt;</a:t>
            </a:r>
          </a:p>
          <a:p>
            <a:pPr algn="l">
              <a:defRPr sz="3500">
                <a:solidFill>
                  <a:srgbClr val="000000"/>
                </a:solidFill>
                <a:latin typeface="Monaco"/>
                <a:ea typeface="Monaco"/>
                <a:cs typeface="Monaco"/>
                <a:sym typeface="Monaco"/>
              </a:defRPr>
            </a:pPr>
            <a:r>
              <a:rPr dirty="0"/>
              <a:t>      Panel title</a:t>
            </a:r>
          </a:p>
          <a:p>
            <a:pPr algn="l">
              <a:defRPr sz="3500">
                <a:solidFill>
                  <a:srgbClr val="000000"/>
                </a:solidFill>
                <a:latin typeface="Monaco"/>
                <a:ea typeface="Monaco"/>
                <a:cs typeface="Monaco"/>
                <a:sym typeface="Monaco"/>
              </a:defRPr>
            </a:pPr>
            <a:r>
              <a:rPr dirty="0"/>
              <a:t>    &lt;/h3&gt;</a:t>
            </a:r>
          </a:p>
          <a:p>
            <a:pPr algn="l">
              <a:defRPr sz="3500">
                <a:solidFill>
                  <a:srgbClr val="000000"/>
                </a:solidFill>
                <a:latin typeface="Monaco"/>
                <a:ea typeface="Monaco"/>
                <a:cs typeface="Monaco"/>
                <a:sym typeface="Monaco"/>
              </a:defRPr>
            </a:pPr>
            <a:r>
              <a:rPr dirty="0"/>
              <a:t>  &lt;/div&gt;</a:t>
            </a:r>
          </a:p>
          <a:p>
            <a:pPr algn="l">
              <a:defRPr sz="3500">
                <a:solidFill>
                  <a:srgbClr val="000000"/>
                </a:solidFill>
                <a:latin typeface="Monaco"/>
                <a:ea typeface="Monaco"/>
                <a:cs typeface="Monaco"/>
                <a:sym typeface="Monaco"/>
              </a:defRPr>
            </a:pPr>
            <a:r>
              <a:rPr dirty="0"/>
              <a:t>  &lt;div class="panel-body"&gt;</a:t>
            </a:r>
          </a:p>
          <a:p>
            <a:pPr algn="l">
              <a:defRPr sz="3500">
                <a:solidFill>
                  <a:srgbClr val="000000"/>
                </a:solidFill>
                <a:latin typeface="Monaco"/>
                <a:ea typeface="Monaco"/>
                <a:cs typeface="Monaco"/>
                <a:sym typeface="Monaco"/>
              </a:defRPr>
            </a:pPr>
            <a:r>
              <a:rPr dirty="0"/>
              <a:t>    Panel content</a:t>
            </a:r>
          </a:p>
          <a:p>
            <a:pPr algn="l">
              <a:defRPr sz="3500">
                <a:solidFill>
                  <a:srgbClr val="000000"/>
                </a:solidFill>
                <a:latin typeface="Monaco"/>
                <a:ea typeface="Monaco"/>
                <a:cs typeface="Monaco"/>
                <a:sym typeface="Monaco"/>
              </a:defRPr>
            </a:pPr>
            <a:r>
              <a:rPr dirty="0"/>
              <a:t>  &lt;/div&gt;</a:t>
            </a:r>
          </a:p>
          <a:p>
            <a:pPr algn="l">
              <a:defRPr sz="3500">
                <a:solidFill>
                  <a:srgbClr val="000000"/>
                </a:solidFill>
                <a:latin typeface="Monaco"/>
                <a:ea typeface="Monaco"/>
                <a:cs typeface="Monaco"/>
                <a:sym typeface="Monaco"/>
              </a:defRPr>
            </a:pPr>
            <a:r>
              <a:rPr dirty="0"/>
              <a:t>&lt;/div&gt;</a:t>
            </a:r>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endParaRPr lang="en-US" dirty="0"/>
          </a:p>
          <a:p>
            <a:pPr algn="l">
              <a:defRPr sz="3500">
                <a:solidFill>
                  <a:srgbClr val="000000"/>
                </a:solidFill>
                <a:latin typeface="Monaco"/>
                <a:ea typeface="Monaco"/>
                <a:cs typeface="Monaco"/>
                <a:sym typeface="Monaco"/>
              </a:defRPr>
            </a:pPr>
            <a:r>
              <a:rPr dirty="0"/>
              <a:t>div(class="panel panel-default",</a:t>
            </a:r>
          </a:p>
          <a:p>
            <a:pPr algn="l">
              <a:defRPr sz="3500">
                <a:solidFill>
                  <a:srgbClr val="000000"/>
                </a:solidFill>
                <a:latin typeface="Monaco"/>
                <a:ea typeface="Monaco"/>
                <a:cs typeface="Monaco"/>
                <a:sym typeface="Monaco"/>
              </a:defRPr>
            </a:pPr>
            <a:r>
              <a:rPr dirty="0"/>
              <a:t>  div(class="panel-heading",</a:t>
            </a:r>
          </a:p>
          <a:p>
            <a:pPr algn="l">
              <a:defRPr sz="3500">
                <a:solidFill>
                  <a:srgbClr val="000000"/>
                </a:solidFill>
                <a:latin typeface="Monaco"/>
                <a:ea typeface="Monaco"/>
                <a:cs typeface="Monaco"/>
                <a:sym typeface="Monaco"/>
              </a:defRPr>
            </a:pPr>
            <a:r>
              <a:rPr dirty="0"/>
              <a:t>    h3(class="panel-title",</a:t>
            </a:r>
          </a:p>
          <a:p>
            <a:pPr algn="l">
              <a:defRPr sz="3500">
                <a:solidFill>
                  <a:srgbClr val="000000"/>
                </a:solidFill>
                <a:latin typeface="Monaco"/>
                <a:ea typeface="Monaco"/>
                <a:cs typeface="Monaco"/>
                <a:sym typeface="Monaco"/>
              </a:defRPr>
            </a:pPr>
            <a:r>
              <a:rPr dirty="0"/>
              <a:t>      "Panel title",</a:t>
            </a:r>
          </a:p>
          <a:p>
            <a:pPr algn="l">
              <a:defRPr sz="3500">
                <a:solidFill>
                  <a:srgbClr val="000000"/>
                </a:solidFill>
                <a:latin typeface="Monaco"/>
                <a:ea typeface="Monaco"/>
                <a:cs typeface="Monaco"/>
                <a:sym typeface="Monaco"/>
              </a:defRPr>
            </a:pPr>
            <a:r>
              <a:rPr dirty="0"/>
              <a:t>    )</a:t>
            </a:r>
          </a:p>
          <a:p>
            <a:pPr algn="l">
              <a:defRPr sz="3500">
                <a:solidFill>
                  <a:srgbClr val="000000"/>
                </a:solidFill>
                <a:latin typeface="Monaco"/>
                <a:ea typeface="Monaco"/>
                <a:cs typeface="Monaco"/>
                <a:sym typeface="Monaco"/>
              </a:defRPr>
            </a:pPr>
            <a:r>
              <a:rPr dirty="0"/>
              <a:t>  ),</a:t>
            </a:r>
          </a:p>
          <a:p>
            <a:pPr algn="l">
              <a:defRPr sz="3500">
                <a:solidFill>
                  <a:srgbClr val="000000"/>
                </a:solidFill>
                <a:latin typeface="Monaco"/>
                <a:ea typeface="Monaco"/>
                <a:cs typeface="Monaco"/>
                <a:sym typeface="Monaco"/>
              </a:defRPr>
            </a:pPr>
            <a:r>
              <a:rPr dirty="0"/>
              <a:t>  div(class="panel-body",</a:t>
            </a:r>
          </a:p>
          <a:p>
            <a:pPr algn="l">
              <a:defRPr sz="3500">
                <a:solidFill>
                  <a:srgbClr val="000000"/>
                </a:solidFill>
                <a:latin typeface="Monaco"/>
                <a:ea typeface="Monaco"/>
                <a:cs typeface="Monaco"/>
                <a:sym typeface="Monaco"/>
              </a:defRPr>
            </a:pPr>
            <a:r>
              <a:rPr dirty="0"/>
              <a:t>    "Panel content"</a:t>
            </a:r>
          </a:p>
          <a:p>
            <a:pPr algn="l">
              <a:defRPr sz="3500">
                <a:solidFill>
                  <a:srgbClr val="000000"/>
                </a:solidFill>
                <a:latin typeface="Monaco"/>
                <a:ea typeface="Monaco"/>
                <a:cs typeface="Monaco"/>
                <a:sym typeface="Monaco"/>
              </a:defRPr>
            </a:pPr>
            <a:r>
              <a:rPr dirty="0"/>
              <a:t>  )</a:t>
            </a:r>
          </a:p>
          <a:p>
            <a:pPr algn="l">
              <a:defRPr sz="3500">
                <a:solidFill>
                  <a:srgbClr val="000000"/>
                </a:solidFill>
                <a:latin typeface="Monaco"/>
                <a:ea typeface="Monaco"/>
                <a:cs typeface="Monaco"/>
                <a:sym typeface="Monaco"/>
              </a:defRPr>
            </a:pPr>
            <a:r>
              <a:rPr dirty="0"/>
              <a:t>)</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t>Many common tags are exported as functions by htmltools and shiny (p, h1-h6, a, br, div, span, img)</a:t>
            </a:r>
          </a:p>
          <a:p>
            <a:pPr marL="426997" indent="-426997" defTabSz="577850">
              <a:spcBef>
                <a:spcPts val="4500"/>
              </a:spcBef>
              <a:defRPr sz="4900"/>
            </a:pPr>
            <a:r>
              <a:t>All other tags can be accessed via the </a:t>
            </a:r>
            <a:r>
              <a:rPr>
                <a:latin typeface="Monaco"/>
                <a:ea typeface="Monaco"/>
                <a:cs typeface="Monaco"/>
                <a:sym typeface="Monaco"/>
              </a:rPr>
              <a:t>tags</a:t>
            </a:r>
            <a:r>
              <a:t> object. E.g., </a:t>
            </a:r>
            <a:r>
              <a:rPr>
                <a:latin typeface="Monaco"/>
                <a:ea typeface="Monaco"/>
                <a:cs typeface="Monaco"/>
                <a:sym typeface="Monaco"/>
              </a:rPr>
              <a:t>&lt;li&gt;Item 1&lt;/li&gt;</a:t>
            </a:r>
            <a:r>
              <a:t> → </a:t>
            </a:r>
            <a:r>
              <a:rPr>
                <a:latin typeface="Monaco"/>
                <a:ea typeface="Monaco"/>
                <a:cs typeface="Monaco"/>
                <a:sym typeface="Monaco"/>
              </a:rPr>
              <a:t>tags$li("Item 1")</a:t>
            </a:r>
          </a:p>
          <a:p>
            <a:pPr marL="426997" indent="-426997" defTabSz="577850">
              <a:spcBef>
                <a:spcPts val="4500"/>
              </a:spcBef>
              <a:defRPr sz="4900"/>
            </a:pPr>
            <a:r>
              <a:t>If you have lots of HTML to write, you can use the </a:t>
            </a:r>
            <a:r>
              <a:rPr>
                <a:latin typeface="Monaco"/>
                <a:ea typeface="Monaco"/>
                <a:cs typeface="Monaco"/>
                <a:sym typeface="Monaco"/>
              </a:rPr>
              <a:t>withTags</a:t>
            </a:r>
            <a:r>
              <a:t> function—it makes the </a:t>
            </a:r>
            <a:r>
              <a:rPr>
                <a:latin typeface="Monaco"/>
                <a:ea typeface="Monaco"/>
                <a:cs typeface="Monaco"/>
                <a:sym typeface="Monaco"/>
              </a:rPr>
              <a:t>tags$</a:t>
            </a:r>
            <a:r>
              <a:t> prefix optional.</a:t>
            </a:r>
            <a:br/>
            <a:r>
              <a:rPr sz="3500">
                <a:latin typeface="Monaco"/>
                <a:ea typeface="Monaco"/>
                <a:cs typeface="Monaco"/>
                <a:sym typeface="Monaco"/>
              </a:rPr>
              <a:t>withTags(</a:t>
            </a:r>
            <a:br>
              <a:rPr sz="3500">
                <a:latin typeface="Monaco"/>
                <a:ea typeface="Monaco"/>
                <a:cs typeface="Monaco"/>
                <a:sym typeface="Monaco"/>
              </a:rPr>
            </a:br>
            <a:r>
              <a:rPr sz="3500">
                <a:latin typeface="Monaco"/>
                <a:ea typeface="Monaco"/>
                <a:cs typeface="Monaco"/>
                <a:sym typeface="Monaco"/>
              </a:rPr>
              <a:t>  ul(</a:t>
            </a:r>
            <a:br>
              <a:rPr sz="3500">
                <a:latin typeface="Monaco"/>
                <a:ea typeface="Monaco"/>
                <a:cs typeface="Monaco"/>
                <a:sym typeface="Monaco"/>
              </a:rPr>
            </a:br>
            <a:r>
              <a:rPr sz="3500">
                <a:latin typeface="Monaco"/>
                <a:ea typeface="Monaco"/>
                <a:cs typeface="Monaco"/>
                <a:sym typeface="Monaco"/>
              </a:rPr>
              <a:t>    li("Item 1"), li("Item 2")</a:t>
            </a:r>
            <a:br>
              <a:rPr sz="3500">
                <a:latin typeface="Monaco"/>
                <a:ea typeface="Monaco"/>
                <a:cs typeface="Monaco"/>
                <a:sym typeface="Monaco"/>
              </a:rPr>
            </a:br>
            <a:r>
              <a:rPr sz="3500">
                <a:latin typeface="Monaco"/>
                <a:ea typeface="Monaco"/>
                <a:cs typeface="Monaco"/>
                <a:sym typeface="Monaco"/>
              </a:rPr>
              <a:t>  )</a:t>
            </a:r>
            <a:br>
              <a:rPr sz="3500">
                <a:latin typeface="Monaco"/>
                <a:ea typeface="Monaco"/>
                <a:cs typeface="Monaco"/>
                <a:sym typeface="Monaco"/>
              </a:rPr>
            </a:br>
            <a:r>
              <a:rPr sz="3500">
                <a:latin typeface="Monaco"/>
                <a:ea typeface="Monaco"/>
                <a:cs typeface="Monaco"/>
                <a:sym typeface="Monaco"/>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t>Any valid HTML attribute name can be used (use quotes if the name has dashes, e.g.</a:t>
            </a:r>
            <a:br/>
            <a:r>
              <a:rPr>
                <a:latin typeface="Monaco"/>
                <a:ea typeface="Monaco"/>
                <a:cs typeface="Monaco"/>
                <a:sym typeface="Monaco"/>
              </a:rPr>
              <a:t>"data-toggle"="dropdown"</a:t>
            </a:r>
            <a:r>
              <a:t>)</a:t>
            </a:r>
          </a:p>
          <a:p>
            <a:pPr marL="378198" indent="-378198" defTabSz="511809">
              <a:spcBef>
                <a:spcPts val="4000"/>
              </a:spcBef>
              <a:defRPr sz="4340"/>
            </a:pPr>
            <a:r>
              <a:t>Valid tag </a:t>
            </a:r>
            <a:r>
              <a:rPr u="sng"/>
              <a:t>attribute values</a:t>
            </a:r>
            <a:r>
              <a:t> are:</a:t>
            </a:r>
          </a:p>
          <a:p>
            <a:pPr marL="834890" lvl="1" indent="-378198" defTabSz="511809">
              <a:spcBef>
                <a:spcPts val="4000"/>
              </a:spcBef>
              <a:defRPr sz="4340"/>
            </a:pPr>
            <a:r>
              <a:rPr>
                <a:latin typeface="Monaco"/>
                <a:ea typeface="Monaco"/>
                <a:cs typeface="Monaco"/>
                <a:sym typeface="Monaco"/>
              </a:rPr>
              <a:t>NULL</a:t>
            </a:r>
            <a:r>
              <a:t> (omit the attribute)</a:t>
            </a:r>
          </a:p>
          <a:p>
            <a:pPr marL="834890" lvl="1" indent="-378198" defTabSz="511809">
              <a:spcBef>
                <a:spcPts val="4000"/>
              </a:spcBef>
              <a:defRPr sz="4340"/>
            </a:pPr>
            <a:r>
              <a:rPr>
                <a:latin typeface="Monaco"/>
                <a:ea typeface="Monaco"/>
                <a:cs typeface="Monaco"/>
                <a:sym typeface="Monaco"/>
              </a:rPr>
              <a:t>NA</a:t>
            </a:r>
            <a:r>
              <a:t> (the attribute should be included with no value)</a:t>
            </a:r>
          </a:p>
          <a:p>
            <a:pPr marL="834890" lvl="1" indent="-378198" defTabSz="511809">
              <a:spcBef>
                <a:spcPts val="4000"/>
              </a:spcBef>
              <a:defRPr sz="4340"/>
            </a:pPr>
            <a:r>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t>tags$input(type = "checkbox",</a:t>
            </a:r>
            <a:br/>
            <a:r>
              <a:t>  disabled = if (disabled) NA </a:t>
            </a:r>
            <a:r>
              <a:rPr>
                <a:solidFill>
                  <a:srgbClr val="808785"/>
                </a:solidFill>
              </a:rPr>
              <a:t># else NULL</a:t>
            </a:r>
            <a:br/>
            <a:r>
              <a:t>)</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t>Tags are made using normal R functions that take normal parameters and return normal values! You can do R-like things to them:</a:t>
            </a:r>
            <a:br/>
            <a:r>
              <a:rPr>
                <a:latin typeface="Monaco"/>
                <a:ea typeface="Monaco"/>
                <a:cs typeface="Monaco"/>
                <a:sym typeface="Monaco"/>
              </a:rPr>
              <a:t>tags$ul(lapply(1:10, tags$li))</a:t>
            </a:r>
          </a:p>
          <a:p>
            <a:pPr marL="408697" indent="-408697" defTabSz="553084">
              <a:spcBef>
                <a:spcPts val="4300"/>
              </a:spcBef>
              <a:defRPr sz="4690"/>
            </a:pPr>
            <a:r>
              <a:t>Print tag objects at the console to see their HTML source</a:t>
            </a:r>
          </a:p>
          <a:p>
            <a:pPr marL="902219" lvl="1" indent="-408697" defTabSz="553084">
              <a:spcBef>
                <a:spcPts val="4300"/>
              </a:spcBef>
              <a:defRPr sz="4690"/>
            </a:pPr>
            <a:r>
              <a:t>Call </a:t>
            </a:r>
            <a:r>
              <a:rPr>
                <a:latin typeface="Monaco"/>
                <a:ea typeface="Monaco"/>
                <a:cs typeface="Monaco"/>
                <a:sym typeface="Monaco"/>
              </a:rPr>
              <a:t>print(x, browse = TRUE)</a:t>
            </a:r>
            <a:r>
              <a:t> to see their rendered view instead</a:t>
            </a:r>
          </a:p>
          <a:p>
            <a:pPr marL="902219" lvl="1" indent="-408697" defTabSz="553084">
              <a:spcBef>
                <a:spcPts val="4300"/>
              </a:spcBef>
              <a:defRPr sz="4690"/>
            </a:pPr>
            <a:r>
              <a:t>Use </a:t>
            </a:r>
            <a:r>
              <a:rPr>
                <a:latin typeface="Monaco"/>
                <a:ea typeface="Monaco"/>
                <a:cs typeface="Monaco"/>
                <a:sym typeface="Monaco"/>
              </a:rPr>
              <a:t>htmltools::browsable()</a:t>
            </a:r>
            <a:r>
              <a:t> to make an object show its rendered view when printed, by default</a:t>
            </a:r>
          </a:p>
          <a:p>
            <a:pPr marL="902219" lvl="1" indent="-408697" defTabSz="553084">
              <a:spcBef>
                <a:spcPts val="4300"/>
              </a:spcBef>
              <a:defRPr sz="4690"/>
            </a:pPr>
            <a:r>
              <a:t>If your top-level object is a list, you'll need to wrap in </a:t>
            </a:r>
            <a:r>
              <a:rPr>
                <a:latin typeface="Monaco"/>
                <a:ea typeface="Monaco"/>
                <a:cs typeface="Monaco"/>
                <a:sym typeface="Monaco"/>
              </a:rPr>
              <a:t>tagList(...)</a:t>
            </a:r>
            <a:r>
              <a:t> to get the right behavior at the console (or in an R Markdown doc)</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t>Incorporate tiny amounts of HTML using inline string literals wrapped in </a:t>
            </a:r>
            <a:r>
              <a:rPr>
                <a:latin typeface="Consolas"/>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t>div(HTML("This is &lt;strong&gt;HTML&lt;/strong&gt;"))</a:t>
            </a:r>
          </a:p>
          <a:p>
            <a:pPr marL="457497" indent="-457497" defTabSz="619125">
              <a:spcBef>
                <a:spcPts val="4800"/>
              </a:spcBef>
              <a:defRPr sz="5250"/>
            </a:pPr>
            <a:r>
              <a:t>For chunks of (static) HTML, use </a:t>
            </a:r>
            <a:r>
              <a:rPr>
                <a:latin typeface="Consolas"/>
                <a:ea typeface="Consolas"/>
                <a:cs typeface="Consolas"/>
                <a:sym typeface="Consolas"/>
              </a:rPr>
              <a:t>includeHTML</a:t>
            </a:r>
            <a:r>
              <a:t> (or similar </a:t>
            </a:r>
            <a:r>
              <a:rPr>
                <a:latin typeface="Consolas"/>
                <a:ea typeface="Consolas"/>
                <a:cs typeface="Consolas"/>
                <a:sym typeface="Consolas"/>
              </a:rPr>
              <a:t>includeCSS</a:t>
            </a:r>
            <a:r>
              <a:t>, </a:t>
            </a:r>
            <a:r>
              <a:rPr>
                <a:latin typeface="Consolas"/>
                <a:ea typeface="Consolas"/>
                <a:cs typeface="Consolas"/>
                <a:sym typeface="Consolas"/>
              </a:rPr>
              <a:t>includeScript</a:t>
            </a:r>
            <a:r>
              <a:t>)</a:t>
            </a:r>
          </a:p>
          <a:p>
            <a:pPr marL="1009947" lvl="1" indent="-457497" defTabSz="619125">
              <a:spcBef>
                <a:spcPts val="4800"/>
              </a:spcBef>
              <a:defRPr sz="5250">
                <a:latin typeface="Consolas"/>
                <a:ea typeface="Consolas"/>
                <a:cs typeface="Consolas"/>
                <a:sym typeface="Consolas"/>
              </a:defRPr>
            </a:pPr>
            <a:r>
              <a:t>div(includeHTML("file.html"))</a:t>
            </a:r>
          </a:p>
          <a:p>
            <a:pPr marL="457497" indent="-457497" defTabSz="619125">
              <a:spcBef>
                <a:spcPts val="4800"/>
              </a:spcBef>
              <a:defRPr sz="5250"/>
            </a:pPr>
            <a:r>
              <a:t>Or go the other way, with the </a:t>
            </a:r>
            <a:r>
              <a:rPr u="sng">
                <a:hlinkClick r:id="rId2"/>
              </a:rPr>
              <a:t>HTML Templates</a:t>
            </a:r>
            <a:r>
              <a:t> feature: start with HTML, and embed R expressions that yield tag objects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5"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6"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dirty="0"/>
              <a:t>Create the Repo for your homework assignment</a:t>
            </a:r>
          </a:p>
          <a:p>
            <a:pPr marL="1131141" lvl="1" indent="-512397" defTabSz="693419">
              <a:spcBef>
                <a:spcPts val="2500"/>
              </a:spcBef>
              <a:defRPr sz="4200"/>
            </a:pPr>
            <a:r>
              <a:rPr dirty="0"/>
              <a:t>Click “New” on the course </a:t>
            </a:r>
            <a:r>
              <a:rPr u="sng" dirty="0">
                <a:hlinkClick r:id="rId6"/>
              </a:rPr>
              <a:t>GitHub page</a:t>
            </a:r>
            <a:endParaRPr u="sng" dirty="0">
              <a:hlinkClick r:id="rId7"/>
            </a:endParaRPr>
          </a:p>
          <a:p>
            <a:pPr marL="1749885" lvl="2" indent="-512397" defTabSz="693419">
              <a:spcBef>
                <a:spcPts val="2500"/>
              </a:spcBef>
              <a:defRPr sz="4200"/>
            </a:pPr>
            <a:r>
              <a:rPr dirty="0"/>
              <a:t>Name the repository your hw1 + your Andrew ID</a:t>
            </a:r>
          </a:p>
          <a:p>
            <a:pPr marL="2368629" lvl="3" indent="-512397" defTabSz="693419">
              <a:spcBef>
                <a:spcPts val="2500"/>
              </a:spcBef>
              <a:defRPr sz="4200"/>
            </a:pPr>
            <a:r>
              <a:rPr dirty="0" err="1"/>
              <a:t>ie</a:t>
            </a:r>
            <a:r>
              <a:rPr dirty="0"/>
              <a:t>: hw1-gla</a:t>
            </a:r>
          </a:p>
          <a:p>
            <a:pPr marL="2368629" lvl="3" indent="-512397" defTabSz="693419">
              <a:spcBef>
                <a:spcPts val="2500"/>
              </a:spcBef>
              <a:defRPr sz="4200"/>
            </a:pPr>
            <a:r>
              <a:rPr dirty="0"/>
              <a:t>Click “Create repository”</a:t>
            </a:r>
          </a:p>
          <a:p>
            <a:pPr marL="2987373" lvl="4" indent="-512397" defTabSz="693419">
              <a:spcBef>
                <a:spcPts val="2500"/>
              </a:spcBef>
              <a:defRPr sz="4200"/>
            </a:pPr>
            <a:r>
              <a:rPr dirty="0"/>
              <a:t>Clone the repo to your computer</a:t>
            </a:r>
          </a:p>
          <a:p>
            <a:pPr marL="512397" indent="-512397" defTabSz="693419">
              <a:spcBef>
                <a:spcPts val="2500"/>
              </a:spcBef>
              <a:defRPr sz="4200"/>
            </a:pPr>
            <a:r>
              <a:rPr dirty="0"/>
              <a:t>In RStudio create a new project in an existing directory</a:t>
            </a:r>
          </a:p>
          <a:p>
            <a:pPr marL="1131141" lvl="1" indent="-512397" defTabSz="693419">
              <a:spcBef>
                <a:spcPts val="2500"/>
              </a:spcBef>
              <a:defRPr sz="4200"/>
            </a:pPr>
            <a:r>
              <a:rPr dirty="0"/>
              <a:t>Select the cloned repository</a:t>
            </a:r>
          </a:p>
          <a:p>
            <a:pPr marL="1749885" lvl="2" indent="-512397" defTabSz="693419">
              <a:spcBef>
                <a:spcPts val="2500"/>
              </a:spcBef>
              <a:defRPr sz="4200"/>
            </a:pPr>
            <a:r>
              <a:rPr dirty="0"/>
              <a:t>If you’ve already started your homework simply move all your work into this repository</a:t>
            </a:r>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89"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490"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4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92" name="Create the Repo for your homework assignment…"/>
          <p:cNvSpPr txBox="1">
            <a:spLocks noGrp="1"/>
          </p:cNvSpPr>
          <p:nvPr>
            <p:ph type="body" idx="21"/>
          </p:nvPr>
        </p:nvSpPr>
        <p:spPr>
          <a:prstGeom prst="rect">
            <a:avLst/>
          </a:prstGeom>
        </p:spPr>
        <p:txBody>
          <a:bodyPr/>
          <a:lstStyle/>
          <a:p>
            <a:pPr marL="512397" indent="-512397" defTabSz="693419">
              <a:spcBef>
                <a:spcPts val="2500"/>
              </a:spcBef>
              <a:defRPr sz="4200"/>
            </a:pPr>
            <a:r>
              <a:rPr lang="en-US" dirty="0"/>
              <a:t>Publishing a Shiny App</a:t>
            </a:r>
          </a:p>
          <a:p>
            <a:pPr marL="1248997" lvl="1" indent="-512397" defTabSz="693419">
              <a:spcBef>
                <a:spcPts val="2500"/>
              </a:spcBef>
              <a:defRPr sz="4200"/>
            </a:pPr>
            <a:r>
              <a:rPr lang="en-US" dirty="0"/>
              <a:t>Sign up on </a:t>
            </a:r>
            <a:r>
              <a:rPr lang="en-US" dirty="0">
                <a:hlinkClick r:id="rId6"/>
              </a:rPr>
              <a:t>https://www.shinyapps.io/</a:t>
            </a:r>
            <a:r>
              <a:rPr lang="en-US" dirty="0"/>
              <a:t> </a:t>
            </a:r>
          </a:p>
          <a:p>
            <a:pPr marL="1985597" lvl="2" indent="-512397" defTabSz="693419">
              <a:spcBef>
                <a:spcPts val="2500"/>
              </a:spcBef>
              <a:defRPr sz="4200"/>
            </a:pPr>
            <a:r>
              <a:rPr lang="en-US" dirty="0"/>
              <a:t>Go to the tokens page</a:t>
            </a:r>
          </a:p>
          <a:p>
            <a:pPr marL="2722197" lvl="3" indent="-512397" defTabSz="693419">
              <a:spcBef>
                <a:spcPts val="2500"/>
              </a:spcBef>
              <a:defRPr sz="4200"/>
            </a:pPr>
            <a:r>
              <a:rPr lang="en-US" dirty="0"/>
              <a:t>Copy your tokens with secret to clip board</a:t>
            </a:r>
          </a:p>
          <a:p>
            <a:pPr marL="1248997" lvl="1" indent="-512397" defTabSz="693419">
              <a:spcBef>
                <a:spcPts val="2500"/>
              </a:spcBef>
              <a:defRPr sz="4200"/>
            </a:pPr>
            <a:r>
              <a:rPr lang="en-US" dirty="0"/>
              <a:t>In </a:t>
            </a:r>
            <a:r>
              <a:rPr lang="en-US" dirty="0" err="1"/>
              <a:t>Rstudio</a:t>
            </a:r>
            <a:r>
              <a:rPr lang="en-US" dirty="0"/>
              <a:t> in any of the movies apps, go to the publish button</a:t>
            </a:r>
          </a:p>
          <a:p>
            <a:pPr marL="1985597" lvl="2" indent="-512397" defTabSz="693419">
              <a:spcBef>
                <a:spcPts val="2500"/>
              </a:spcBef>
              <a:defRPr sz="4200"/>
            </a:pPr>
            <a:r>
              <a:rPr lang="en-US" dirty="0"/>
              <a:t>Follow the steps to add your shiny apps </a:t>
            </a:r>
            <a:r>
              <a:rPr lang="en-US" dirty="0" err="1"/>
              <a:t>io</a:t>
            </a:r>
            <a:r>
              <a:rPr lang="en-US" dirty="0"/>
              <a:t> token.</a:t>
            </a:r>
          </a:p>
          <a:p>
            <a:pPr marL="1248997" lvl="1" indent="-512397" defTabSz="693419">
              <a:spcBef>
                <a:spcPts val="2500"/>
              </a:spcBef>
              <a:defRPr sz="4200"/>
            </a:pPr>
            <a:r>
              <a:rPr lang="en-US" dirty="0"/>
              <a:t>Publish </a:t>
            </a:r>
            <a:r>
              <a:rPr lang="en-US"/>
              <a:t>the app</a:t>
            </a:r>
            <a:endParaRPr lang="en-US" dirty="0"/>
          </a:p>
        </p:txBody>
      </p:sp>
      <p:pic>
        <p:nvPicPr>
          <p:cNvPr id="493"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pic>
        <p:nvPicPr>
          <p:cNvPr id="2" name="Picture 1">
            <a:extLst>
              <a:ext uri="{FF2B5EF4-FFF2-40B4-BE49-F238E27FC236}">
                <a16:creationId xmlns:a16="http://schemas.microsoft.com/office/drawing/2014/main" id="{1EB5E737-617E-4879-8DA3-1EA5FAA9606B}"/>
              </a:ext>
            </a:extLst>
          </p:cNvPr>
          <p:cNvPicPr>
            <a:picLocks noChangeAspect="1"/>
          </p:cNvPicPr>
          <p:nvPr/>
        </p:nvPicPr>
        <p:blipFill>
          <a:blip r:embed="rId8"/>
          <a:stretch>
            <a:fillRect/>
          </a:stretch>
        </p:blipFill>
        <p:spPr>
          <a:xfrm>
            <a:off x="19213353" y="6180735"/>
            <a:ext cx="1224288" cy="677265"/>
          </a:xfrm>
          <a:prstGeom prst="rect">
            <a:avLst/>
          </a:prstGeom>
        </p:spPr>
      </p:pic>
    </p:spTree>
    <p:extLst>
      <p:ext uri="{BB962C8B-B14F-4D97-AF65-F5344CB8AC3E}">
        <p14:creationId xmlns:p14="http://schemas.microsoft.com/office/powerpoint/2010/main" val="15440862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3"/>
                </p:tgtEl>
              </p:cMediaNode>
            </p:video>
            <p:seq concurrent="1" prevAc="none" nextAc="seek">
              <p:cTn id="8" restart="whenNotActive" fill="hold" evtFilter="cancelBubble" nodeType="interactiveSeq">
                <p:stCondLst>
                  <p:cond evt="onClick" delay="0">
                    <p:tgtEl>
                      <p:spTgt spid="4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3"/>
                                        </p:tgtEl>
                                      </p:cBhvr>
                                    </p:cmd>
                                  </p:childTnLst>
                                </p:cTn>
                              </p:par>
                            </p:childTnLst>
                          </p:cTn>
                        </p:par>
                      </p:childTnLst>
                    </p:cTn>
                  </p:par>
                </p:childTnLst>
              </p:cTn>
              <p:nextCondLst>
                <p:cond evt="onClick" delay="0">
                  <p:tgtEl>
                    <p:spTgt spid="493"/>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497" name="Homework 1">
            <a:hlinkClick r:id="rId2"/>
          </p:cNvPr>
          <p:cNvSpPr txBox="1">
            <a:spLocks noGrp="1"/>
          </p:cNvSpPr>
          <p:nvPr>
            <p:ph type="body" idx="21"/>
          </p:nvPr>
        </p:nvSpPr>
        <p:spPr>
          <a:xfrm>
            <a:off x="9795510" y="6121354"/>
            <a:ext cx="4792979" cy="1179810"/>
          </a:xfrm>
          <a:prstGeom prst="rect">
            <a:avLst/>
          </a:prstGeom>
        </p:spPr>
        <p:txBody>
          <a:bodyPr/>
          <a:lstStyle/>
          <a:p>
            <a:r>
              <a:rPr dirty="0">
                <a:hlinkClick r:id="rId3"/>
              </a:rPr>
              <a:t>Homework 1</a:t>
            </a:r>
            <a:endParaRPr dirty="0">
              <a:hlinkClick r:id="rId4"/>
            </a:endParaRPr>
          </a:p>
        </p:txBody>
      </p:sp>
      <p:pic>
        <p:nvPicPr>
          <p:cNvPr id="498" name="kissclipart-clip-art-laptop-clipart-laptop-clip-art-1d354aa3cf5e1e46.png" descr="kissclipart-clip-art-laptop-clipart-laptop-clip-art-1d354aa3cf5e1e46.png"/>
          <p:cNvPicPr>
            <a:picLocks noChangeAspect="1"/>
          </p:cNvPicPr>
          <p:nvPr/>
        </p:nvPicPr>
        <p:blipFill>
          <a:blip r:embed="rId5">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49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0"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1177</TotalTime>
  <Words>4345</Words>
  <Application>Microsoft Office PowerPoint</Application>
  <PresentationFormat>Custom</PresentationFormat>
  <Paragraphs>587</Paragraphs>
  <Slides>91</Slides>
  <Notes>10</Notes>
  <HiddenSlides>0</HiddenSlides>
  <MMClips>10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Avenir Roman</vt:lpstr>
      <vt:lpstr>Consolas</vt:lpstr>
      <vt:lpstr>Courier</vt:lpstr>
      <vt:lpstr>Gill Sans</vt:lpstr>
      <vt:lpstr>Gill Sans Light</vt:lpstr>
      <vt:lpstr>Helvetica</vt:lpstr>
      <vt:lpstr>Helvetica Neue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HTML to Browser UI</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9</cp:revision>
  <dcterms:modified xsi:type="dcterms:W3CDTF">2022-01-27T15:16:11Z</dcterms:modified>
</cp:coreProperties>
</file>